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0" r:id="rId2"/>
    <p:sldId id="302" r:id="rId3"/>
    <p:sldId id="277" r:id="rId4"/>
    <p:sldId id="289" r:id="rId5"/>
    <p:sldId id="304" r:id="rId6"/>
    <p:sldId id="305" r:id="rId7"/>
    <p:sldId id="278" r:id="rId8"/>
    <p:sldId id="260" r:id="rId9"/>
    <p:sldId id="307" r:id="rId10"/>
    <p:sldId id="306" r:id="rId11"/>
    <p:sldId id="313" r:id="rId12"/>
    <p:sldId id="343" r:id="rId13"/>
    <p:sldId id="358" r:id="rId14"/>
    <p:sldId id="346" r:id="rId15"/>
    <p:sldId id="347" r:id="rId16"/>
    <p:sldId id="348" r:id="rId17"/>
    <p:sldId id="349" r:id="rId18"/>
    <p:sldId id="350" r:id="rId19"/>
    <p:sldId id="351" r:id="rId20"/>
    <p:sldId id="352" r:id="rId21"/>
    <p:sldId id="354" r:id="rId22"/>
    <p:sldId id="353" r:id="rId23"/>
    <p:sldId id="340" r:id="rId24"/>
    <p:sldId id="339" r:id="rId25"/>
    <p:sldId id="356" r:id="rId26"/>
    <p:sldId id="357" r:id="rId27"/>
    <p:sldId id="355" r:id="rId28"/>
    <p:sldId id="342" r:id="rId29"/>
    <p:sldId id="329" r:id="rId30"/>
    <p:sldId id="331" r:id="rId31"/>
    <p:sldId id="330" r:id="rId32"/>
    <p:sldId id="328" r:id="rId33"/>
    <p:sldId id="309" r:id="rId34"/>
    <p:sldId id="312" r:id="rId35"/>
    <p:sldId id="311" r:id="rId36"/>
    <p:sldId id="337" r:id="rId37"/>
    <p:sldId id="293" r:id="rId38"/>
    <p:sldId id="294" r:id="rId39"/>
    <p:sldId id="295" r:id="rId40"/>
    <p:sldId id="299" r:id="rId41"/>
    <p:sldId id="296" r:id="rId42"/>
    <p:sldId id="297" r:id="rId43"/>
    <p:sldId id="286" r:id="rId44"/>
    <p:sldId id="288" r:id="rId45"/>
    <p:sldId id="266" r:id="rId46"/>
    <p:sldId id="279" r:id="rId47"/>
    <p:sldId id="267" r:id="rId48"/>
    <p:sldId id="334" r:id="rId49"/>
    <p:sldId id="335" r:id="rId50"/>
    <p:sldId id="332" r:id="rId51"/>
    <p:sldId id="336" r:id="rId52"/>
    <p:sldId id="333" r:id="rId53"/>
    <p:sldId id="327" r:id="rId54"/>
    <p:sldId id="359" r:id="rId55"/>
    <p:sldId id="273" r:id="rId56"/>
    <p:sldId id="303"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E2E4"/>
    <a:srgbClr val="EBE0DC"/>
    <a:srgbClr val="FCFBFA"/>
    <a:srgbClr val="FFFFFF"/>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235"/>
      </p:cViewPr>
      <p:guideLst/>
    </p:cSldViewPr>
  </p:slideViewPr>
  <p:notesTextViewPr>
    <p:cViewPr>
      <p:scale>
        <a:sx n="1" d="1"/>
        <a:sy n="1" d="1"/>
      </p:scale>
      <p:origin x="0" y="0"/>
    </p:cViewPr>
  </p:notesTextViewPr>
  <p:sorterViewPr>
    <p:cViewPr>
      <p:scale>
        <a:sx n="100" d="100"/>
        <a:sy n="100" d="100"/>
      </p:scale>
      <p:origin x="0" y="-169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86ED4-5EAE-47B5-9C84-B6972974037F}" type="doc">
      <dgm:prSet loTypeId="urn:microsoft.com/office/officeart/2005/8/layout/process1" loCatId="process" qsTypeId="urn:microsoft.com/office/officeart/2005/8/quickstyle/simple1" qsCatId="simple" csTypeId="urn:microsoft.com/office/officeart/2005/8/colors/colorful5" csCatId="colorful" phldr="1"/>
      <dgm:spPr/>
    </dgm:pt>
    <dgm:pt modelId="{00BBDD11-EC65-4818-9958-A78B0E235131}">
      <dgm:prSet phldrT="[文本]"/>
      <dgm:spPr/>
      <dgm:t>
        <a:bodyPr/>
        <a:lstStyle/>
        <a:p>
          <a:r>
            <a:rPr lang="zh-CN" altLang="en-US" dirty="0" smtClean="0"/>
            <a:t>配置捕捉</a:t>
          </a:r>
          <a:endParaRPr lang="zh-CN" altLang="en-US" dirty="0"/>
        </a:p>
      </dgm:t>
    </dgm:pt>
    <dgm:pt modelId="{8A5EDEDD-5F2E-48DE-98C0-865225612ABD}" type="parTrans" cxnId="{4CE166AC-D294-4CF4-858C-68691D22B3E2}">
      <dgm:prSet/>
      <dgm:spPr/>
      <dgm:t>
        <a:bodyPr/>
        <a:lstStyle/>
        <a:p>
          <a:endParaRPr lang="zh-CN" altLang="en-US"/>
        </a:p>
      </dgm:t>
    </dgm:pt>
    <dgm:pt modelId="{017DD111-BBD1-46E2-BA5F-A0025DE64E3E}" type="sibTrans" cxnId="{4CE166AC-D294-4CF4-858C-68691D22B3E2}">
      <dgm:prSet/>
      <dgm:spPr/>
      <dgm:t>
        <a:bodyPr/>
        <a:lstStyle/>
        <a:p>
          <a:endParaRPr lang="zh-CN" altLang="en-US"/>
        </a:p>
      </dgm:t>
    </dgm:pt>
    <dgm:pt modelId="{BDC7E208-6D85-48F2-A13E-0B5FE56D7F48}">
      <dgm:prSet phldrT="[文本]"/>
      <dgm:spPr/>
      <dgm:t>
        <a:bodyPr/>
        <a:lstStyle/>
        <a:p>
          <a:r>
            <a:rPr lang="zh-CN" altLang="en-US" dirty="0" smtClean="0"/>
            <a:t>建议</a:t>
          </a:r>
          <a:r>
            <a:rPr lang="en-US" altLang="zh-CN" dirty="0" smtClean="0"/>
            <a:t>/</a:t>
          </a:r>
          <a:r>
            <a:rPr lang="zh-CN" altLang="en-US" dirty="0" smtClean="0"/>
            <a:t>执行</a:t>
          </a:r>
          <a:endParaRPr lang="zh-CN" altLang="en-US" dirty="0"/>
        </a:p>
      </dgm:t>
    </dgm:pt>
    <dgm:pt modelId="{08FC51E2-20AC-44B8-BB54-C608EEEABB14}" type="parTrans" cxnId="{96C87385-41E4-4390-BB70-4F3F53A39B21}">
      <dgm:prSet/>
      <dgm:spPr/>
      <dgm:t>
        <a:bodyPr/>
        <a:lstStyle/>
        <a:p>
          <a:endParaRPr lang="zh-CN" altLang="en-US"/>
        </a:p>
      </dgm:t>
    </dgm:pt>
    <dgm:pt modelId="{BD9AB719-2ADD-41CA-9261-FB32FEF1D2BD}" type="sibTrans" cxnId="{96C87385-41E4-4390-BB70-4F3F53A39B21}">
      <dgm:prSet/>
      <dgm:spPr/>
      <dgm:t>
        <a:bodyPr/>
        <a:lstStyle/>
        <a:p>
          <a:endParaRPr lang="zh-CN" altLang="en-US"/>
        </a:p>
      </dgm:t>
    </dgm:pt>
    <dgm:pt modelId="{6CB4391D-7240-441A-B779-10E126AA2FD7}">
      <dgm:prSet phldrT="[文本]"/>
      <dgm:spPr/>
      <dgm:t>
        <a:bodyPr/>
        <a:lstStyle/>
        <a:p>
          <a:r>
            <a:rPr lang="zh-CN" altLang="en-US" dirty="0" smtClean="0"/>
            <a:t>维护</a:t>
          </a:r>
          <a:endParaRPr lang="zh-CN" altLang="en-US" dirty="0"/>
        </a:p>
      </dgm:t>
    </dgm:pt>
    <dgm:pt modelId="{3A63F1A1-3127-4936-8875-266A9411B6E3}" type="parTrans" cxnId="{9069AE10-0654-4A2B-8FE5-E2D99AD824EF}">
      <dgm:prSet/>
      <dgm:spPr/>
      <dgm:t>
        <a:bodyPr/>
        <a:lstStyle/>
        <a:p>
          <a:endParaRPr lang="zh-CN" altLang="en-US"/>
        </a:p>
      </dgm:t>
    </dgm:pt>
    <dgm:pt modelId="{6C626308-C7E8-47AD-AD91-3DA8DA4C3577}" type="sibTrans" cxnId="{9069AE10-0654-4A2B-8FE5-E2D99AD824EF}">
      <dgm:prSet/>
      <dgm:spPr/>
      <dgm:t>
        <a:bodyPr/>
        <a:lstStyle/>
        <a:p>
          <a:endParaRPr lang="zh-CN" altLang="en-US"/>
        </a:p>
      </dgm:t>
    </dgm:pt>
    <dgm:pt modelId="{793B05C2-7536-4150-895E-9B0AC2F5ACB6}">
      <dgm:prSet phldrT="[文本]"/>
      <dgm:spPr/>
      <dgm:t>
        <a:bodyPr/>
        <a:lstStyle/>
        <a:p>
          <a:r>
            <a:rPr lang="zh-CN" altLang="en-US" dirty="0" smtClean="0"/>
            <a:t>报告</a:t>
          </a:r>
          <a:endParaRPr lang="zh-CN" altLang="en-US" dirty="0"/>
        </a:p>
      </dgm:t>
    </dgm:pt>
    <dgm:pt modelId="{0EA7D6CF-4238-4342-9B11-91F4F3363550}" type="parTrans" cxnId="{BDA14848-C83A-4370-8F9B-1FDC6BCA2C3F}">
      <dgm:prSet/>
      <dgm:spPr/>
      <dgm:t>
        <a:bodyPr/>
        <a:lstStyle/>
        <a:p>
          <a:endParaRPr lang="zh-CN" altLang="en-US"/>
        </a:p>
      </dgm:t>
    </dgm:pt>
    <dgm:pt modelId="{172166DF-DD43-4D24-821C-E76CA11CE1CC}" type="sibTrans" cxnId="{BDA14848-C83A-4370-8F9B-1FDC6BCA2C3F}">
      <dgm:prSet/>
      <dgm:spPr/>
      <dgm:t>
        <a:bodyPr/>
        <a:lstStyle/>
        <a:p>
          <a:endParaRPr lang="zh-CN" altLang="en-US"/>
        </a:p>
      </dgm:t>
    </dgm:pt>
    <dgm:pt modelId="{119C44C7-3F46-4B77-A470-FC503EFB5C37}">
      <dgm:prSet phldrT="[文本]"/>
      <dgm:spPr/>
      <dgm:t>
        <a:bodyPr/>
        <a:lstStyle/>
        <a:p>
          <a:r>
            <a:rPr lang="zh-CN" altLang="en-US" dirty="0" smtClean="0"/>
            <a:t>生成</a:t>
          </a:r>
          <a:endParaRPr lang="zh-CN" altLang="en-US" dirty="0"/>
        </a:p>
      </dgm:t>
    </dgm:pt>
    <dgm:pt modelId="{A4B566E2-6BB1-4C5F-9E30-7B11BA596CCE}" type="parTrans" cxnId="{6CA16133-A970-4CB6-AA3B-2963365D6A73}">
      <dgm:prSet/>
      <dgm:spPr/>
      <dgm:t>
        <a:bodyPr/>
        <a:lstStyle/>
        <a:p>
          <a:endParaRPr lang="zh-CN" altLang="en-US"/>
        </a:p>
      </dgm:t>
    </dgm:pt>
    <dgm:pt modelId="{556AA6D1-47EF-40EE-ADA1-0756C1C92819}" type="sibTrans" cxnId="{6CA16133-A970-4CB6-AA3B-2963365D6A73}">
      <dgm:prSet/>
      <dgm:spPr/>
      <dgm:t>
        <a:bodyPr/>
        <a:lstStyle/>
        <a:p>
          <a:endParaRPr lang="zh-CN" altLang="en-US"/>
        </a:p>
      </dgm:t>
    </dgm:pt>
    <dgm:pt modelId="{13FEF937-8B5F-444B-8751-FB4EDC69DC84}">
      <dgm:prSet phldrT="[文本]"/>
      <dgm:spPr/>
      <dgm:t>
        <a:bodyPr/>
        <a:lstStyle/>
        <a:p>
          <a:r>
            <a:rPr lang="zh-CN" altLang="en-US" dirty="0" smtClean="0"/>
            <a:t>选择</a:t>
          </a:r>
          <a:endParaRPr lang="zh-CN" altLang="en-US" dirty="0"/>
        </a:p>
      </dgm:t>
    </dgm:pt>
    <dgm:pt modelId="{B108E988-217B-472B-B15B-061E4EAD119A}" type="parTrans" cxnId="{E2CDDEB7-A772-4B0C-A671-4B30FB06B487}">
      <dgm:prSet/>
      <dgm:spPr/>
      <dgm:t>
        <a:bodyPr/>
        <a:lstStyle/>
        <a:p>
          <a:endParaRPr lang="zh-CN" altLang="en-US"/>
        </a:p>
      </dgm:t>
    </dgm:pt>
    <dgm:pt modelId="{0B74CF1E-D8E4-4FDF-8181-A84F2E66E641}" type="sibTrans" cxnId="{E2CDDEB7-A772-4B0C-A671-4B30FB06B487}">
      <dgm:prSet/>
      <dgm:spPr/>
      <dgm:t>
        <a:bodyPr/>
        <a:lstStyle/>
        <a:p>
          <a:endParaRPr lang="zh-CN" altLang="en-US"/>
        </a:p>
      </dgm:t>
    </dgm:pt>
    <dgm:pt modelId="{270E75DB-8154-4D52-869B-CED93378ACD3}">
      <dgm:prSet phldrT="[文本]"/>
      <dgm:spPr/>
      <dgm:t>
        <a:bodyPr/>
        <a:lstStyle/>
        <a:p>
          <a:r>
            <a:rPr lang="zh-CN" altLang="en-US" dirty="0" smtClean="0"/>
            <a:t>验证</a:t>
          </a:r>
          <a:endParaRPr lang="zh-CN" altLang="en-US" dirty="0"/>
        </a:p>
      </dgm:t>
    </dgm:pt>
    <dgm:pt modelId="{83161E74-4300-442A-A57C-F5CFFEAECAD0}" type="parTrans" cxnId="{9D90B0D7-49AC-499F-B5F0-76CB3A6BA916}">
      <dgm:prSet/>
      <dgm:spPr/>
      <dgm:t>
        <a:bodyPr/>
        <a:lstStyle/>
        <a:p>
          <a:endParaRPr lang="zh-CN" altLang="en-US"/>
        </a:p>
      </dgm:t>
    </dgm:pt>
    <dgm:pt modelId="{1F8D84F7-38E4-430C-AF48-A0456378554F}" type="sibTrans" cxnId="{9D90B0D7-49AC-499F-B5F0-76CB3A6BA916}">
      <dgm:prSet/>
      <dgm:spPr/>
      <dgm:t>
        <a:bodyPr/>
        <a:lstStyle/>
        <a:p>
          <a:endParaRPr lang="zh-CN" altLang="en-US"/>
        </a:p>
      </dgm:t>
    </dgm:pt>
    <dgm:pt modelId="{A7E9FAB0-A5B0-46B5-ACE3-B27BBC9D6795}" type="pres">
      <dgm:prSet presAssocID="{70786ED4-5EAE-47B5-9C84-B6972974037F}" presName="Name0" presStyleCnt="0">
        <dgm:presLayoutVars>
          <dgm:dir/>
          <dgm:resizeHandles val="exact"/>
        </dgm:presLayoutVars>
      </dgm:prSet>
      <dgm:spPr/>
    </dgm:pt>
    <dgm:pt modelId="{C628CA7D-3598-4507-AFF8-4C64CADE54A9}" type="pres">
      <dgm:prSet presAssocID="{00BBDD11-EC65-4818-9958-A78B0E235131}" presName="node" presStyleLbl="node1" presStyleIdx="0" presStyleCnt="7">
        <dgm:presLayoutVars>
          <dgm:bulletEnabled val="1"/>
        </dgm:presLayoutVars>
      </dgm:prSet>
      <dgm:spPr/>
      <dgm:t>
        <a:bodyPr/>
        <a:lstStyle/>
        <a:p>
          <a:endParaRPr lang="zh-CN" altLang="en-US"/>
        </a:p>
      </dgm:t>
    </dgm:pt>
    <dgm:pt modelId="{047074D0-D42E-43A4-A6C2-423841834A68}" type="pres">
      <dgm:prSet presAssocID="{017DD111-BBD1-46E2-BA5F-A0025DE64E3E}" presName="sibTrans" presStyleLbl="sibTrans2D1" presStyleIdx="0" presStyleCnt="6"/>
      <dgm:spPr/>
      <dgm:t>
        <a:bodyPr/>
        <a:lstStyle/>
        <a:p>
          <a:endParaRPr lang="zh-CN" altLang="en-US"/>
        </a:p>
      </dgm:t>
    </dgm:pt>
    <dgm:pt modelId="{E2699D0C-1D12-4291-89CF-60E6DF71DC53}" type="pres">
      <dgm:prSet presAssocID="{017DD111-BBD1-46E2-BA5F-A0025DE64E3E}" presName="connectorText" presStyleLbl="sibTrans2D1" presStyleIdx="0" presStyleCnt="6"/>
      <dgm:spPr/>
      <dgm:t>
        <a:bodyPr/>
        <a:lstStyle/>
        <a:p>
          <a:endParaRPr lang="zh-CN" altLang="en-US"/>
        </a:p>
      </dgm:t>
    </dgm:pt>
    <dgm:pt modelId="{439F7BCD-62EB-43B6-B06D-2E34591D9CBC}" type="pres">
      <dgm:prSet presAssocID="{119C44C7-3F46-4B77-A470-FC503EFB5C37}" presName="node" presStyleLbl="node1" presStyleIdx="1" presStyleCnt="7">
        <dgm:presLayoutVars>
          <dgm:bulletEnabled val="1"/>
        </dgm:presLayoutVars>
      </dgm:prSet>
      <dgm:spPr/>
      <dgm:t>
        <a:bodyPr/>
        <a:lstStyle/>
        <a:p>
          <a:endParaRPr lang="zh-CN" altLang="en-US"/>
        </a:p>
      </dgm:t>
    </dgm:pt>
    <dgm:pt modelId="{4A449DF2-212B-4411-A9D3-A548E8B85702}" type="pres">
      <dgm:prSet presAssocID="{556AA6D1-47EF-40EE-ADA1-0756C1C92819}" presName="sibTrans" presStyleLbl="sibTrans2D1" presStyleIdx="1" presStyleCnt="6"/>
      <dgm:spPr/>
      <dgm:t>
        <a:bodyPr/>
        <a:lstStyle/>
        <a:p>
          <a:endParaRPr lang="zh-CN" altLang="en-US"/>
        </a:p>
      </dgm:t>
    </dgm:pt>
    <dgm:pt modelId="{0861CE03-B164-4472-A4BD-AF976D8574A7}" type="pres">
      <dgm:prSet presAssocID="{556AA6D1-47EF-40EE-ADA1-0756C1C92819}" presName="connectorText" presStyleLbl="sibTrans2D1" presStyleIdx="1" presStyleCnt="6"/>
      <dgm:spPr/>
      <dgm:t>
        <a:bodyPr/>
        <a:lstStyle/>
        <a:p>
          <a:endParaRPr lang="zh-CN" altLang="en-US"/>
        </a:p>
      </dgm:t>
    </dgm:pt>
    <dgm:pt modelId="{7BAF0CE5-AEDE-46DE-825C-DE254B7AF825}" type="pres">
      <dgm:prSet presAssocID="{13FEF937-8B5F-444B-8751-FB4EDC69DC84}" presName="node" presStyleLbl="node1" presStyleIdx="2" presStyleCnt="7">
        <dgm:presLayoutVars>
          <dgm:bulletEnabled val="1"/>
        </dgm:presLayoutVars>
      </dgm:prSet>
      <dgm:spPr/>
      <dgm:t>
        <a:bodyPr/>
        <a:lstStyle/>
        <a:p>
          <a:endParaRPr lang="zh-CN" altLang="en-US"/>
        </a:p>
      </dgm:t>
    </dgm:pt>
    <dgm:pt modelId="{0CE3D7DE-E562-414D-9F8F-F560EC835DFA}" type="pres">
      <dgm:prSet presAssocID="{0B74CF1E-D8E4-4FDF-8181-A84F2E66E641}" presName="sibTrans" presStyleLbl="sibTrans2D1" presStyleIdx="2" presStyleCnt="6"/>
      <dgm:spPr/>
      <dgm:t>
        <a:bodyPr/>
        <a:lstStyle/>
        <a:p>
          <a:endParaRPr lang="zh-CN" altLang="en-US"/>
        </a:p>
      </dgm:t>
    </dgm:pt>
    <dgm:pt modelId="{562B929C-1850-4D00-B8B9-50EB907D02D4}" type="pres">
      <dgm:prSet presAssocID="{0B74CF1E-D8E4-4FDF-8181-A84F2E66E641}" presName="connectorText" presStyleLbl="sibTrans2D1" presStyleIdx="2" presStyleCnt="6"/>
      <dgm:spPr/>
      <dgm:t>
        <a:bodyPr/>
        <a:lstStyle/>
        <a:p>
          <a:endParaRPr lang="zh-CN" altLang="en-US"/>
        </a:p>
      </dgm:t>
    </dgm:pt>
    <dgm:pt modelId="{116CFEED-2E16-4941-8AD0-60D60924E12F}" type="pres">
      <dgm:prSet presAssocID="{270E75DB-8154-4D52-869B-CED93378ACD3}" presName="node" presStyleLbl="node1" presStyleIdx="3" presStyleCnt="7">
        <dgm:presLayoutVars>
          <dgm:bulletEnabled val="1"/>
        </dgm:presLayoutVars>
      </dgm:prSet>
      <dgm:spPr/>
      <dgm:t>
        <a:bodyPr/>
        <a:lstStyle/>
        <a:p>
          <a:endParaRPr lang="zh-CN" altLang="en-US"/>
        </a:p>
      </dgm:t>
    </dgm:pt>
    <dgm:pt modelId="{2ABF6DFF-776B-45C7-8416-65219C944163}" type="pres">
      <dgm:prSet presAssocID="{1F8D84F7-38E4-430C-AF48-A0456378554F}" presName="sibTrans" presStyleLbl="sibTrans2D1" presStyleIdx="3" presStyleCnt="6"/>
      <dgm:spPr/>
      <dgm:t>
        <a:bodyPr/>
        <a:lstStyle/>
        <a:p>
          <a:endParaRPr lang="zh-CN" altLang="en-US"/>
        </a:p>
      </dgm:t>
    </dgm:pt>
    <dgm:pt modelId="{926DF7E9-5D0D-4373-AA85-8D42999D0258}" type="pres">
      <dgm:prSet presAssocID="{1F8D84F7-38E4-430C-AF48-A0456378554F}" presName="connectorText" presStyleLbl="sibTrans2D1" presStyleIdx="3" presStyleCnt="6"/>
      <dgm:spPr/>
      <dgm:t>
        <a:bodyPr/>
        <a:lstStyle/>
        <a:p>
          <a:endParaRPr lang="zh-CN" altLang="en-US"/>
        </a:p>
      </dgm:t>
    </dgm:pt>
    <dgm:pt modelId="{5753440F-9762-4921-B6CE-101448A05943}" type="pres">
      <dgm:prSet presAssocID="{BDC7E208-6D85-48F2-A13E-0B5FE56D7F48}" presName="node" presStyleLbl="node1" presStyleIdx="4" presStyleCnt="7">
        <dgm:presLayoutVars>
          <dgm:bulletEnabled val="1"/>
        </dgm:presLayoutVars>
      </dgm:prSet>
      <dgm:spPr/>
      <dgm:t>
        <a:bodyPr/>
        <a:lstStyle/>
        <a:p>
          <a:endParaRPr lang="zh-CN" altLang="en-US"/>
        </a:p>
      </dgm:t>
    </dgm:pt>
    <dgm:pt modelId="{CD40AA21-36B8-4996-83CE-CA300B5F9D15}" type="pres">
      <dgm:prSet presAssocID="{BD9AB719-2ADD-41CA-9261-FB32FEF1D2BD}" presName="sibTrans" presStyleLbl="sibTrans2D1" presStyleIdx="4" presStyleCnt="6"/>
      <dgm:spPr/>
      <dgm:t>
        <a:bodyPr/>
        <a:lstStyle/>
        <a:p>
          <a:endParaRPr lang="zh-CN" altLang="en-US"/>
        </a:p>
      </dgm:t>
    </dgm:pt>
    <dgm:pt modelId="{4B1CDD8F-C714-48E1-8078-CE733639CA3F}" type="pres">
      <dgm:prSet presAssocID="{BD9AB719-2ADD-41CA-9261-FB32FEF1D2BD}" presName="connectorText" presStyleLbl="sibTrans2D1" presStyleIdx="4" presStyleCnt="6"/>
      <dgm:spPr/>
      <dgm:t>
        <a:bodyPr/>
        <a:lstStyle/>
        <a:p>
          <a:endParaRPr lang="zh-CN" altLang="en-US"/>
        </a:p>
      </dgm:t>
    </dgm:pt>
    <dgm:pt modelId="{5A149EB3-DDF2-4E02-82D0-5A1CA42FB9E6}" type="pres">
      <dgm:prSet presAssocID="{6CB4391D-7240-441A-B779-10E126AA2FD7}" presName="node" presStyleLbl="node1" presStyleIdx="5" presStyleCnt="7">
        <dgm:presLayoutVars>
          <dgm:bulletEnabled val="1"/>
        </dgm:presLayoutVars>
      </dgm:prSet>
      <dgm:spPr/>
      <dgm:t>
        <a:bodyPr/>
        <a:lstStyle/>
        <a:p>
          <a:endParaRPr lang="zh-CN" altLang="en-US"/>
        </a:p>
      </dgm:t>
    </dgm:pt>
    <dgm:pt modelId="{B9D2E8ED-D5BC-423B-8454-F429C292D78D}" type="pres">
      <dgm:prSet presAssocID="{6C626308-C7E8-47AD-AD91-3DA8DA4C3577}" presName="sibTrans" presStyleLbl="sibTrans2D1" presStyleIdx="5" presStyleCnt="6"/>
      <dgm:spPr/>
      <dgm:t>
        <a:bodyPr/>
        <a:lstStyle/>
        <a:p>
          <a:endParaRPr lang="zh-CN" altLang="en-US"/>
        </a:p>
      </dgm:t>
    </dgm:pt>
    <dgm:pt modelId="{D92A9303-8D82-4B21-93DB-90F34B5A8C49}" type="pres">
      <dgm:prSet presAssocID="{6C626308-C7E8-47AD-AD91-3DA8DA4C3577}" presName="connectorText" presStyleLbl="sibTrans2D1" presStyleIdx="5" presStyleCnt="6"/>
      <dgm:spPr/>
      <dgm:t>
        <a:bodyPr/>
        <a:lstStyle/>
        <a:p>
          <a:endParaRPr lang="zh-CN" altLang="en-US"/>
        </a:p>
      </dgm:t>
    </dgm:pt>
    <dgm:pt modelId="{187FE3AD-CB54-4868-8F09-2949FAC77A35}" type="pres">
      <dgm:prSet presAssocID="{793B05C2-7536-4150-895E-9B0AC2F5ACB6}" presName="node" presStyleLbl="node1" presStyleIdx="6" presStyleCnt="7">
        <dgm:presLayoutVars>
          <dgm:bulletEnabled val="1"/>
        </dgm:presLayoutVars>
      </dgm:prSet>
      <dgm:spPr/>
      <dgm:t>
        <a:bodyPr/>
        <a:lstStyle/>
        <a:p>
          <a:endParaRPr lang="zh-CN" altLang="en-US"/>
        </a:p>
      </dgm:t>
    </dgm:pt>
  </dgm:ptLst>
  <dgm:cxnLst>
    <dgm:cxn modelId="{84E7280E-E426-484D-8B25-84F530047A51}" type="presOf" srcId="{0B74CF1E-D8E4-4FDF-8181-A84F2E66E641}" destId="{562B929C-1850-4D00-B8B9-50EB907D02D4}" srcOrd="1" destOrd="0" presId="urn:microsoft.com/office/officeart/2005/8/layout/process1"/>
    <dgm:cxn modelId="{73149EB9-BDE1-4328-AB84-B12D3EE87410}" type="presOf" srcId="{017DD111-BBD1-46E2-BA5F-A0025DE64E3E}" destId="{E2699D0C-1D12-4291-89CF-60E6DF71DC53}" srcOrd="1" destOrd="0" presId="urn:microsoft.com/office/officeart/2005/8/layout/process1"/>
    <dgm:cxn modelId="{A289E2DE-87B0-47DF-BFFE-6F906F078675}" type="presOf" srcId="{BD9AB719-2ADD-41CA-9261-FB32FEF1D2BD}" destId="{4B1CDD8F-C714-48E1-8078-CE733639CA3F}" srcOrd="1" destOrd="0" presId="urn:microsoft.com/office/officeart/2005/8/layout/process1"/>
    <dgm:cxn modelId="{83DD95B4-3D28-4D1E-A1B5-E90799BD7C7C}" type="presOf" srcId="{70786ED4-5EAE-47B5-9C84-B6972974037F}" destId="{A7E9FAB0-A5B0-46B5-ACE3-B27BBC9D6795}" srcOrd="0" destOrd="0" presId="urn:microsoft.com/office/officeart/2005/8/layout/process1"/>
    <dgm:cxn modelId="{7B504C15-FFE3-421F-9190-94D95034BB86}" type="presOf" srcId="{1F8D84F7-38E4-430C-AF48-A0456378554F}" destId="{2ABF6DFF-776B-45C7-8416-65219C944163}" srcOrd="0" destOrd="0" presId="urn:microsoft.com/office/officeart/2005/8/layout/process1"/>
    <dgm:cxn modelId="{B6D91225-69A8-433D-A497-2D4A20A8214F}" type="presOf" srcId="{556AA6D1-47EF-40EE-ADA1-0756C1C92819}" destId="{0861CE03-B164-4472-A4BD-AF976D8574A7}" srcOrd="1" destOrd="0" presId="urn:microsoft.com/office/officeart/2005/8/layout/process1"/>
    <dgm:cxn modelId="{BA204A0E-2FFF-48FB-83FE-C61EDE55FD29}" type="presOf" srcId="{0B74CF1E-D8E4-4FDF-8181-A84F2E66E641}" destId="{0CE3D7DE-E562-414D-9F8F-F560EC835DFA}" srcOrd="0" destOrd="0" presId="urn:microsoft.com/office/officeart/2005/8/layout/process1"/>
    <dgm:cxn modelId="{E2CDDEB7-A772-4B0C-A671-4B30FB06B487}" srcId="{70786ED4-5EAE-47B5-9C84-B6972974037F}" destId="{13FEF937-8B5F-444B-8751-FB4EDC69DC84}" srcOrd="2" destOrd="0" parTransId="{B108E988-217B-472B-B15B-061E4EAD119A}" sibTransId="{0B74CF1E-D8E4-4FDF-8181-A84F2E66E641}"/>
    <dgm:cxn modelId="{E9904E30-C0D7-46CF-9837-4440A9349C9D}" type="presOf" srcId="{119C44C7-3F46-4B77-A470-FC503EFB5C37}" destId="{439F7BCD-62EB-43B6-B06D-2E34591D9CBC}" srcOrd="0" destOrd="0" presId="urn:microsoft.com/office/officeart/2005/8/layout/process1"/>
    <dgm:cxn modelId="{EB5D1B51-9970-44B4-BD13-5E08F0DEF509}" type="presOf" srcId="{017DD111-BBD1-46E2-BA5F-A0025DE64E3E}" destId="{047074D0-D42E-43A4-A6C2-423841834A68}" srcOrd="0" destOrd="0" presId="urn:microsoft.com/office/officeart/2005/8/layout/process1"/>
    <dgm:cxn modelId="{6CA16133-A970-4CB6-AA3B-2963365D6A73}" srcId="{70786ED4-5EAE-47B5-9C84-B6972974037F}" destId="{119C44C7-3F46-4B77-A470-FC503EFB5C37}" srcOrd="1" destOrd="0" parTransId="{A4B566E2-6BB1-4C5F-9E30-7B11BA596CCE}" sibTransId="{556AA6D1-47EF-40EE-ADA1-0756C1C92819}"/>
    <dgm:cxn modelId="{607985F2-1BD3-4CA7-A6FE-E51E949DE7AE}" type="presOf" srcId="{6C626308-C7E8-47AD-AD91-3DA8DA4C3577}" destId="{D92A9303-8D82-4B21-93DB-90F34B5A8C49}" srcOrd="1" destOrd="0" presId="urn:microsoft.com/office/officeart/2005/8/layout/process1"/>
    <dgm:cxn modelId="{96C87385-41E4-4390-BB70-4F3F53A39B21}" srcId="{70786ED4-5EAE-47B5-9C84-B6972974037F}" destId="{BDC7E208-6D85-48F2-A13E-0B5FE56D7F48}" srcOrd="4" destOrd="0" parTransId="{08FC51E2-20AC-44B8-BB54-C608EEEABB14}" sibTransId="{BD9AB719-2ADD-41CA-9261-FB32FEF1D2BD}"/>
    <dgm:cxn modelId="{950D42A2-D345-4ACE-B8B5-A9F04B578B80}" type="presOf" srcId="{00BBDD11-EC65-4818-9958-A78B0E235131}" destId="{C628CA7D-3598-4507-AFF8-4C64CADE54A9}" srcOrd="0" destOrd="0" presId="urn:microsoft.com/office/officeart/2005/8/layout/process1"/>
    <dgm:cxn modelId="{78F4B2AC-333B-4DA0-85AB-69F33FFE3247}" type="presOf" srcId="{BD9AB719-2ADD-41CA-9261-FB32FEF1D2BD}" destId="{CD40AA21-36B8-4996-83CE-CA300B5F9D15}" srcOrd="0" destOrd="0" presId="urn:microsoft.com/office/officeart/2005/8/layout/process1"/>
    <dgm:cxn modelId="{08AECED1-9598-4781-81B5-96B9623BE010}" type="presOf" srcId="{556AA6D1-47EF-40EE-ADA1-0756C1C92819}" destId="{4A449DF2-212B-4411-A9D3-A548E8B85702}" srcOrd="0" destOrd="0" presId="urn:microsoft.com/office/officeart/2005/8/layout/process1"/>
    <dgm:cxn modelId="{81DFD7B9-8640-4455-89C0-4BA85BB93F99}" type="presOf" srcId="{BDC7E208-6D85-48F2-A13E-0B5FE56D7F48}" destId="{5753440F-9762-4921-B6CE-101448A05943}" srcOrd="0" destOrd="0" presId="urn:microsoft.com/office/officeart/2005/8/layout/process1"/>
    <dgm:cxn modelId="{9069AE10-0654-4A2B-8FE5-E2D99AD824EF}" srcId="{70786ED4-5EAE-47B5-9C84-B6972974037F}" destId="{6CB4391D-7240-441A-B779-10E126AA2FD7}" srcOrd="5" destOrd="0" parTransId="{3A63F1A1-3127-4936-8875-266A9411B6E3}" sibTransId="{6C626308-C7E8-47AD-AD91-3DA8DA4C3577}"/>
    <dgm:cxn modelId="{D2EF71BF-11E8-4FD4-B1F8-2E3FB7E6ACC7}" type="presOf" srcId="{6CB4391D-7240-441A-B779-10E126AA2FD7}" destId="{5A149EB3-DDF2-4E02-82D0-5A1CA42FB9E6}" srcOrd="0" destOrd="0" presId="urn:microsoft.com/office/officeart/2005/8/layout/process1"/>
    <dgm:cxn modelId="{4CE166AC-D294-4CF4-858C-68691D22B3E2}" srcId="{70786ED4-5EAE-47B5-9C84-B6972974037F}" destId="{00BBDD11-EC65-4818-9958-A78B0E235131}" srcOrd="0" destOrd="0" parTransId="{8A5EDEDD-5F2E-48DE-98C0-865225612ABD}" sibTransId="{017DD111-BBD1-46E2-BA5F-A0025DE64E3E}"/>
    <dgm:cxn modelId="{952470C2-B391-4172-BDBB-E812387F0D73}" type="presOf" srcId="{270E75DB-8154-4D52-869B-CED93378ACD3}" destId="{116CFEED-2E16-4941-8AD0-60D60924E12F}" srcOrd="0" destOrd="0" presId="urn:microsoft.com/office/officeart/2005/8/layout/process1"/>
    <dgm:cxn modelId="{BDA14848-C83A-4370-8F9B-1FDC6BCA2C3F}" srcId="{70786ED4-5EAE-47B5-9C84-B6972974037F}" destId="{793B05C2-7536-4150-895E-9B0AC2F5ACB6}" srcOrd="6" destOrd="0" parTransId="{0EA7D6CF-4238-4342-9B11-91F4F3363550}" sibTransId="{172166DF-DD43-4D24-821C-E76CA11CE1CC}"/>
    <dgm:cxn modelId="{24B0D929-478C-4412-93DD-E9BA97EA2CCD}" type="presOf" srcId="{6C626308-C7E8-47AD-AD91-3DA8DA4C3577}" destId="{B9D2E8ED-D5BC-423B-8454-F429C292D78D}" srcOrd="0" destOrd="0" presId="urn:microsoft.com/office/officeart/2005/8/layout/process1"/>
    <dgm:cxn modelId="{D8F13BB1-0E6E-4F4C-A316-B620A7F9853F}" type="presOf" srcId="{13FEF937-8B5F-444B-8751-FB4EDC69DC84}" destId="{7BAF0CE5-AEDE-46DE-825C-DE254B7AF825}" srcOrd="0" destOrd="0" presId="urn:microsoft.com/office/officeart/2005/8/layout/process1"/>
    <dgm:cxn modelId="{4B9E8CE1-DDC4-4729-BF51-7A0E305B97C2}" type="presOf" srcId="{793B05C2-7536-4150-895E-9B0AC2F5ACB6}" destId="{187FE3AD-CB54-4868-8F09-2949FAC77A35}" srcOrd="0" destOrd="0" presId="urn:microsoft.com/office/officeart/2005/8/layout/process1"/>
    <dgm:cxn modelId="{AB2DCC7E-41B2-4D6B-98B6-10BA9A880B99}" type="presOf" srcId="{1F8D84F7-38E4-430C-AF48-A0456378554F}" destId="{926DF7E9-5D0D-4373-AA85-8D42999D0258}" srcOrd="1" destOrd="0" presId="urn:microsoft.com/office/officeart/2005/8/layout/process1"/>
    <dgm:cxn modelId="{9D90B0D7-49AC-499F-B5F0-76CB3A6BA916}" srcId="{70786ED4-5EAE-47B5-9C84-B6972974037F}" destId="{270E75DB-8154-4D52-869B-CED93378ACD3}" srcOrd="3" destOrd="0" parTransId="{83161E74-4300-442A-A57C-F5CFFEAECAD0}" sibTransId="{1F8D84F7-38E4-430C-AF48-A0456378554F}"/>
    <dgm:cxn modelId="{3E7E0D23-8636-40DB-82A1-272CA571BD39}" type="presParOf" srcId="{A7E9FAB0-A5B0-46B5-ACE3-B27BBC9D6795}" destId="{C628CA7D-3598-4507-AFF8-4C64CADE54A9}" srcOrd="0" destOrd="0" presId="urn:microsoft.com/office/officeart/2005/8/layout/process1"/>
    <dgm:cxn modelId="{6F144352-2276-4DFE-913D-12D4F7C1C0BA}" type="presParOf" srcId="{A7E9FAB0-A5B0-46B5-ACE3-B27BBC9D6795}" destId="{047074D0-D42E-43A4-A6C2-423841834A68}" srcOrd="1" destOrd="0" presId="urn:microsoft.com/office/officeart/2005/8/layout/process1"/>
    <dgm:cxn modelId="{F30318FF-3A9B-4ABC-B64C-1C59AFAEE2F9}" type="presParOf" srcId="{047074D0-D42E-43A4-A6C2-423841834A68}" destId="{E2699D0C-1D12-4291-89CF-60E6DF71DC53}" srcOrd="0" destOrd="0" presId="urn:microsoft.com/office/officeart/2005/8/layout/process1"/>
    <dgm:cxn modelId="{0DA71D6B-3147-46E2-8747-9C8E7CD4B125}" type="presParOf" srcId="{A7E9FAB0-A5B0-46B5-ACE3-B27BBC9D6795}" destId="{439F7BCD-62EB-43B6-B06D-2E34591D9CBC}" srcOrd="2" destOrd="0" presId="urn:microsoft.com/office/officeart/2005/8/layout/process1"/>
    <dgm:cxn modelId="{BB0551BE-4593-48E0-AE02-AE083FBC72B0}" type="presParOf" srcId="{A7E9FAB0-A5B0-46B5-ACE3-B27BBC9D6795}" destId="{4A449DF2-212B-4411-A9D3-A548E8B85702}" srcOrd="3" destOrd="0" presId="urn:microsoft.com/office/officeart/2005/8/layout/process1"/>
    <dgm:cxn modelId="{5E10306E-0B26-41D0-BE0A-B479960BFC07}" type="presParOf" srcId="{4A449DF2-212B-4411-A9D3-A548E8B85702}" destId="{0861CE03-B164-4472-A4BD-AF976D8574A7}" srcOrd="0" destOrd="0" presId="urn:microsoft.com/office/officeart/2005/8/layout/process1"/>
    <dgm:cxn modelId="{83177135-EC9C-4D12-B7B0-605650E7F0B0}" type="presParOf" srcId="{A7E9FAB0-A5B0-46B5-ACE3-B27BBC9D6795}" destId="{7BAF0CE5-AEDE-46DE-825C-DE254B7AF825}" srcOrd="4" destOrd="0" presId="urn:microsoft.com/office/officeart/2005/8/layout/process1"/>
    <dgm:cxn modelId="{EB9FC4FB-9C1E-4BF1-BDCC-D8508909337D}" type="presParOf" srcId="{A7E9FAB0-A5B0-46B5-ACE3-B27BBC9D6795}" destId="{0CE3D7DE-E562-414D-9F8F-F560EC835DFA}" srcOrd="5" destOrd="0" presId="urn:microsoft.com/office/officeart/2005/8/layout/process1"/>
    <dgm:cxn modelId="{393A7A73-7DEC-44E9-8CDE-04819AC51BAF}" type="presParOf" srcId="{0CE3D7DE-E562-414D-9F8F-F560EC835DFA}" destId="{562B929C-1850-4D00-B8B9-50EB907D02D4}" srcOrd="0" destOrd="0" presId="urn:microsoft.com/office/officeart/2005/8/layout/process1"/>
    <dgm:cxn modelId="{6CF3BC33-0773-4B6B-944B-6DE65974DECE}" type="presParOf" srcId="{A7E9FAB0-A5B0-46B5-ACE3-B27BBC9D6795}" destId="{116CFEED-2E16-4941-8AD0-60D60924E12F}" srcOrd="6" destOrd="0" presId="urn:microsoft.com/office/officeart/2005/8/layout/process1"/>
    <dgm:cxn modelId="{E369FCE0-65CE-4A60-9288-2F652F94F1D1}" type="presParOf" srcId="{A7E9FAB0-A5B0-46B5-ACE3-B27BBC9D6795}" destId="{2ABF6DFF-776B-45C7-8416-65219C944163}" srcOrd="7" destOrd="0" presId="urn:microsoft.com/office/officeart/2005/8/layout/process1"/>
    <dgm:cxn modelId="{D928BF52-41C7-4527-8BC4-983551617E59}" type="presParOf" srcId="{2ABF6DFF-776B-45C7-8416-65219C944163}" destId="{926DF7E9-5D0D-4373-AA85-8D42999D0258}" srcOrd="0" destOrd="0" presId="urn:microsoft.com/office/officeart/2005/8/layout/process1"/>
    <dgm:cxn modelId="{E9F90331-65F1-4739-9A45-D541231848C5}" type="presParOf" srcId="{A7E9FAB0-A5B0-46B5-ACE3-B27BBC9D6795}" destId="{5753440F-9762-4921-B6CE-101448A05943}" srcOrd="8" destOrd="0" presId="urn:microsoft.com/office/officeart/2005/8/layout/process1"/>
    <dgm:cxn modelId="{2FA53D4F-640D-477B-9BDB-929724F4C37D}" type="presParOf" srcId="{A7E9FAB0-A5B0-46B5-ACE3-B27BBC9D6795}" destId="{CD40AA21-36B8-4996-83CE-CA300B5F9D15}" srcOrd="9" destOrd="0" presId="urn:microsoft.com/office/officeart/2005/8/layout/process1"/>
    <dgm:cxn modelId="{DAC5EFB1-238E-4C48-9FD0-931842AB7AA1}" type="presParOf" srcId="{CD40AA21-36B8-4996-83CE-CA300B5F9D15}" destId="{4B1CDD8F-C714-48E1-8078-CE733639CA3F}" srcOrd="0" destOrd="0" presId="urn:microsoft.com/office/officeart/2005/8/layout/process1"/>
    <dgm:cxn modelId="{72F44E0F-6328-48E7-A972-DAB24FEF407C}" type="presParOf" srcId="{A7E9FAB0-A5B0-46B5-ACE3-B27BBC9D6795}" destId="{5A149EB3-DDF2-4E02-82D0-5A1CA42FB9E6}" srcOrd="10" destOrd="0" presId="urn:microsoft.com/office/officeart/2005/8/layout/process1"/>
    <dgm:cxn modelId="{8AC6551C-6B85-4129-8D6C-CAF849B223F7}" type="presParOf" srcId="{A7E9FAB0-A5B0-46B5-ACE3-B27BBC9D6795}" destId="{B9D2E8ED-D5BC-423B-8454-F429C292D78D}" srcOrd="11" destOrd="0" presId="urn:microsoft.com/office/officeart/2005/8/layout/process1"/>
    <dgm:cxn modelId="{1A9B75CC-299E-40A0-A31D-E4C03391DE0B}" type="presParOf" srcId="{B9D2E8ED-D5BC-423B-8454-F429C292D78D}" destId="{D92A9303-8D82-4B21-93DB-90F34B5A8C49}" srcOrd="0" destOrd="0" presId="urn:microsoft.com/office/officeart/2005/8/layout/process1"/>
    <dgm:cxn modelId="{930439EA-9692-4DBD-8EE5-4D9D9F851ABA}" type="presParOf" srcId="{A7E9FAB0-A5B0-46B5-ACE3-B27BBC9D6795}" destId="{187FE3AD-CB54-4868-8F09-2949FAC77A35}"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99EA3B-D61E-4ABE-BC8B-21EC0BF0F514}"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zh-CN" altLang="en-US"/>
        </a:p>
      </dgm:t>
    </dgm:pt>
    <dgm:pt modelId="{0BC92CAC-ECA9-49D5-842C-3346B23304B9}">
      <dgm:prSet phldrT="[文本]"/>
      <dgm:spPr>
        <a:solidFill>
          <a:srgbClr val="00B050"/>
        </a:solidFill>
      </dgm:spPr>
      <dgm:t>
        <a:bodyPr/>
        <a:lstStyle/>
        <a:p>
          <a:r>
            <a:rPr lang="en-US" altLang="zh-CN" dirty="0" smtClean="0">
              <a:solidFill>
                <a:schemeClr val="bg1"/>
              </a:solidFill>
            </a:rPr>
            <a:t>Automatic</a:t>
          </a:r>
          <a:endParaRPr lang="zh-CN" altLang="en-US" dirty="0">
            <a:solidFill>
              <a:schemeClr val="bg1"/>
            </a:solidFill>
          </a:endParaRPr>
        </a:p>
      </dgm:t>
    </dgm:pt>
    <dgm:pt modelId="{6A6E0B45-1A93-4EA6-8A81-6CE4B88A0487}" type="parTrans" cxnId="{F0D0A804-8EC7-4C38-8EE5-7A71F90A70F6}">
      <dgm:prSet/>
      <dgm:spPr/>
      <dgm:t>
        <a:bodyPr/>
        <a:lstStyle/>
        <a:p>
          <a:endParaRPr lang="zh-CN" altLang="en-US"/>
        </a:p>
      </dgm:t>
    </dgm:pt>
    <dgm:pt modelId="{DA5E15DC-3D9C-4945-8C54-B5922D592FD4}" type="sibTrans" cxnId="{F0D0A804-8EC7-4C38-8EE5-7A71F90A70F6}">
      <dgm:prSet/>
      <dgm:spPr/>
      <dgm:t>
        <a:bodyPr/>
        <a:lstStyle/>
        <a:p>
          <a:endParaRPr lang="zh-CN" altLang="en-US"/>
        </a:p>
      </dgm:t>
    </dgm:pt>
    <dgm:pt modelId="{E2EFA319-E503-453F-9F2A-AFCF012037FD}">
      <dgm:prSet phldrT="[文本]"/>
      <dgm:spPr>
        <a:solidFill>
          <a:srgbClr val="EBE0DC"/>
        </a:solidFill>
      </dgm:spPr>
      <dgm:t>
        <a:bodyPr/>
        <a:lstStyle/>
        <a:p>
          <a:r>
            <a:rPr lang="zh-CN" altLang="en-US" dirty="0" smtClean="0">
              <a:solidFill>
                <a:schemeClr val="tx1"/>
              </a:solidFill>
            </a:rPr>
            <a:t>空间</a:t>
          </a:r>
          <a:endParaRPr lang="zh-CN" altLang="en-US" dirty="0">
            <a:solidFill>
              <a:schemeClr val="tx1"/>
            </a:solidFill>
          </a:endParaRPr>
        </a:p>
      </dgm:t>
    </dgm:pt>
    <dgm:pt modelId="{E360CB05-826E-4BC9-A77C-9776D2396842}" type="parTrans" cxnId="{97532D8C-D7D7-4455-AEF6-A854B9D9EA34}">
      <dgm:prSet/>
      <dgm:spPr/>
      <dgm:t>
        <a:bodyPr/>
        <a:lstStyle/>
        <a:p>
          <a:endParaRPr lang="zh-CN" altLang="en-US"/>
        </a:p>
      </dgm:t>
    </dgm:pt>
    <dgm:pt modelId="{3F2A519E-CE0D-4E7E-ABD0-1BFEFC426839}" type="sibTrans" cxnId="{97532D8C-D7D7-4455-AEF6-A854B9D9EA34}">
      <dgm:prSet/>
      <dgm:spPr/>
      <dgm:t>
        <a:bodyPr/>
        <a:lstStyle/>
        <a:p>
          <a:endParaRPr lang="zh-CN" altLang="en-US"/>
        </a:p>
      </dgm:t>
    </dgm:pt>
    <dgm:pt modelId="{DBB62469-B8A0-40B0-A24E-60E5A7C431EE}">
      <dgm:prSet phldrT="[文本]"/>
      <dgm:spPr>
        <a:solidFill>
          <a:srgbClr val="EBE0DC"/>
        </a:solidFill>
      </dgm:spPr>
      <dgm:t>
        <a:bodyPr/>
        <a:lstStyle/>
        <a:p>
          <a:r>
            <a:rPr lang="zh-CN" altLang="en-US" dirty="0" smtClean="0">
              <a:solidFill>
                <a:schemeClr val="tx1"/>
              </a:solidFill>
            </a:rPr>
            <a:t>性能</a:t>
          </a:r>
          <a:endParaRPr lang="zh-CN" altLang="en-US" dirty="0">
            <a:solidFill>
              <a:schemeClr val="tx1"/>
            </a:solidFill>
          </a:endParaRPr>
        </a:p>
      </dgm:t>
    </dgm:pt>
    <dgm:pt modelId="{87896E5C-AC32-4228-83DE-58DECF1E1D68}" type="parTrans" cxnId="{6B021B86-6F30-4267-9D4F-B08662A9CF01}">
      <dgm:prSet/>
      <dgm:spPr/>
      <dgm:t>
        <a:bodyPr/>
        <a:lstStyle/>
        <a:p>
          <a:endParaRPr lang="zh-CN" altLang="en-US"/>
        </a:p>
      </dgm:t>
    </dgm:pt>
    <dgm:pt modelId="{DF13608A-F78B-46FC-BB81-798D20AB16DA}" type="sibTrans" cxnId="{6B021B86-6F30-4267-9D4F-B08662A9CF01}">
      <dgm:prSet/>
      <dgm:spPr/>
      <dgm:t>
        <a:bodyPr/>
        <a:lstStyle/>
        <a:p>
          <a:endParaRPr lang="zh-CN" altLang="en-US"/>
        </a:p>
      </dgm:t>
    </dgm:pt>
    <dgm:pt modelId="{0232FCFC-28DA-42DD-BEFB-C0FDC01E14E6}">
      <dgm:prSet phldrT="[文本]"/>
      <dgm:spPr>
        <a:solidFill>
          <a:srgbClr val="D8E2E4"/>
        </a:solidFill>
      </dgm:spPr>
      <dgm:t>
        <a:bodyPr/>
        <a:lstStyle/>
        <a:p>
          <a:r>
            <a:rPr lang="zh-CN" altLang="en-US" dirty="0" smtClean="0">
              <a:solidFill>
                <a:schemeClr val="tx1"/>
              </a:solidFill>
            </a:rPr>
            <a:t>安全</a:t>
          </a:r>
          <a:endParaRPr lang="zh-CN" altLang="en-US" dirty="0">
            <a:solidFill>
              <a:schemeClr val="tx1"/>
            </a:solidFill>
          </a:endParaRPr>
        </a:p>
      </dgm:t>
    </dgm:pt>
    <dgm:pt modelId="{E810B979-449E-48F1-89EE-90D894A51C6A}" type="parTrans" cxnId="{9DA2EC93-7DAB-4A90-B3B1-3A9DFC07CC49}">
      <dgm:prSet/>
      <dgm:spPr/>
      <dgm:t>
        <a:bodyPr/>
        <a:lstStyle/>
        <a:p>
          <a:endParaRPr lang="zh-CN" altLang="en-US"/>
        </a:p>
      </dgm:t>
    </dgm:pt>
    <dgm:pt modelId="{77FDAF0E-6CFD-44E0-9502-C0C9755BE869}" type="sibTrans" cxnId="{9DA2EC93-7DAB-4A90-B3B1-3A9DFC07CC49}">
      <dgm:prSet/>
      <dgm:spPr/>
      <dgm:t>
        <a:bodyPr/>
        <a:lstStyle/>
        <a:p>
          <a:endParaRPr lang="zh-CN" altLang="en-US"/>
        </a:p>
      </dgm:t>
    </dgm:pt>
    <dgm:pt modelId="{13810E5E-228E-4E4F-B3FF-B39C508F4D74}">
      <dgm:prSet phldrT="[文本]"/>
      <dgm:spPr>
        <a:solidFill>
          <a:srgbClr val="D8E2E4"/>
        </a:solidFill>
      </dgm:spPr>
      <dgm:t>
        <a:bodyPr/>
        <a:lstStyle/>
        <a:p>
          <a:r>
            <a:rPr lang="zh-CN" altLang="en-US" dirty="0" smtClean="0">
              <a:solidFill>
                <a:schemeClr val="tx1"/>
              </a:solidFill>
            </a:rPr>
            <a:t>维护</a:t>
          </a:r>
          <a:endParaRPr lang="zh-CN" altLang="en-US" dirty="0">
            <a:solidFill>
              <a:schemeClr val="tx1"/>
            </a:solidFill>
          </a:endParaRPr>
        </a:p>
      </dgm:t>
    </dgm:pt>
    <dgm:pt modelId="{6EC077E4-7538-4E71-9AC2-5FCBBD888776}" type="parTrans" cxnId="{C47BE6B5-5DA5-4077-9665-308444E8D757}">
      <dgm:prSet/>
      <dgm:spPr/>
      <dgm:t>
        <a:bodyPr/>
        <a:lstStyle/>
        <a:p>
          <a:endParaRPr lang="zh-CN" altLang="en-US"/>
        </a:p>
      </dgm:t>
    </dgm:pt>
    <dgm:pt modelId="{BAEC87DD-661E-4A08-A51F-815D8ED4406C}" type="sibTrans" cxnId="{C47BE6B5-5DA5-4077-9665-308444E8D757}">
      <dgm:prSet/>
      <dgm:spPr/>
      <dgm:t>
        <a:bodyPr/>
        <a:lstStyle/>
        <a:p>
          <a:endParaRPr lang="zh-CN" altLang="en-US"/>
        </a:p>
      </dgm:t>
    </dgm:pt>
    <dgm:pt modelId="{270D42C5-95DB-4BAF-B739-D0EB4E0F19C9}" type="pres">
      <dgm:prSet presAssocID="{4899EA3B-D61E-4ABE-BC8B-21EC0BF0F514}" presName="diagram" presStyleCnt="0">
        <dgm:presLayoutVars>
          <dgm:chMax val="1"/>
          <dgm:dir/>
          <dgm:animLvl val="ctr"/>
          <dgm:resizeHandles val="exact"/>
        </dgm:presLayoutVars>
      </dgm:prSet>
      <dgm:spPr/>
      <dgm:t>
        <a:bodyPr/>
        <a:lstStyle/>
        <a:p>
          <a:endParaRPr lang="zh-CN" altLang="en-US"/>
        </a:p>
      </dgm:t>
    </dgm:pt>
    <dgm:pt modelId="{06AF048B-04F1-42F7-8EDE-A2DC5FC99FF9}" type="pres">
      <dgm:prSet presAssocID="{4899EA3B-D61E-4ABE-BC8B-21EC0BF0F514}" presName="matrix" presStyleCnt="0"/>
      <dgm:spPr/>
    </dgm:pt>
    <dgm:pt modelId="{53A3CE92-6893-461C-926C-BC437368B946}" type="pres">
      <dgm:prSet presAssocID="{4899EA3B-D61E-4ABE-BC8B-21EC0BF0F514}" presName="tile1" presStyleLbl="node1" presStyleIdx="0" presStyleCnt="4" custLinFactNeighborX="-23128" custLinFactNeighborY="-92090"/>
      <dgm:spPr/>
      <dgm:t>
        <a:bodyPr/>
        <a:lstStyle/>
        <a:p>
          <a:endParaRPr lang="zh-CN" altLang="en-US"/>
        </a:p>
      </dgm:t>
    </dgm:pt>
    <dgm:pt modelId="{68F2987A-DAB8-47E0-A856-F88D4F3B4C9B}" type="pres">
      <dgm:prSet presAssocID="{4899EA3B-D61E-4ABE-BC8B-21EC0BF0F514}" presName="tile1text" presStyleLbl="node1" presStyleIdx="0" presStyleCnt="4">
        <dgm:presLayoutVars>
          <dgm:chMax val="0"/>
          <dgm:chPref val="0"/>
          <dgm:bulletEnabled val="1"/>
        </dgm:presLayoutVars>
      </dgm:prSet>
      <dgm:spPr/>
      <dgm:t>
        <a:bodyPr/>
        <a:lstStyle/>
        <a:p>
          <a:endParaRPr lang="zh-CN" altLang="en-US"/>
        </a:p>
      </dgm:t>
    </dgm:pt>
    <dgm:pt modelId="{C11A20CE-30DE-4E2D-B478-B5DAA47F753F}" type="pres">
      <dgm:prSet presAssocID="{4899EA3B-D61E-4ABE-BC8B-21EC0BF0F514}" presName="tile2" presStyleLbl="node1" presStyleIdx="1" presStyleCnt="4" custLinFactNeighborX="8396" custLinFactNeighborY="-3084"/>
      <dgm:spPr/>
      <dgm:t>
        <a:bodyPr/>
        <a:lstStyle/>
        <a:p>
          <a:endParaRPr lang="zh-CN" altLang="en-US"/>
        </a:p>
      </dgm:t>
    </dgm:pt>
    <dgm:pt modelId="{D94E3CAB-91D3-4082-BD32-EC591A2C43FA}" type="pres">
      <dgm:prSet presAssocID="{4899EA3B-D61E-4ABE-BC8B-21EC0BF0F514}" presName="tile2text" presStyleLbl="node1" presStyleIdx="1" presStyleCnt="4">
        <dgm:presLayoutVars>
          <dgm:chMax val="0"/>
          <dgm:chPref val="0"/>
          <dgm:bulletEnabled val="1"/>
        </dgm:presLayoutVars>
      </dgm:prSet>
      <dgm:spPr/>
      <dgm:t>
        <a:bodyPr/>
        <a:lstStyle/>
        <a:p>
          <a:endParaRPr lang="zh-CN" altLang="en-US"/>
        </a:p>
      </dgm:t>
    </dgm:pt>
    <dgm:pt modelId="{AA8725D8-1D58-4F29-AA7D-C9F85610AA42}" type="pres">
      <dgm:prSet presAssocID="{4899EA3B-D61E-4ABE-BC8B-21EC0BF0F514}" presName="tile3" presStyleLbl="node1" presStyleIdx="2" presStyleCnt="4"/>
      <dgm:spPr/>
      <dgm:t>
        <a:bodyPr/>
        <a:lstStyle/>
        <a:p>
          <a:endParaRPr lang="zh-CN" altLang="en-US"/>
        </a:p>
      </dgm:t>
    </dgm:pt>
    <dgm:pt modelId="{1A6A2945-6DBE-4352-BBF0-A1FF8C4339FB}" type="pres">
      <dgm:prSet presAssocID="{4899EA3B-D61E-4ABE-BC8B-21EC0BF0F514}" presName="tile3text" presStyleLbl="node1" presStyleIdx="2" presStyleCnt="4">
        <dgm:presLayoutVars>
          <dgm:chMax val="0"/>
          <dgm:chPref val="0"/>
          <dgm:bulletEnabled val="1"/>
        </dgm:presLayoutVars>
      </dgm:prSet>
      <dgm:spPr/>
      <dgm:t>
        <a:bodyPr/>
        <a:lstStyle/>
        <a:p>
          <a:endParaRPr lang="zh-CN" altLang="en-US"/>
        </a:p>
      </dgm:t>
    </dgm:pt>
    <dgm:pt modelId="{C5D13B1F-4B32-4D11-8971-23996354267D}" type="pres">
      <dgm:prSet presAssocID="{4899EA3B-D61E-4ABE-BC8B-21EC0BF0F514}" presName="tile4" presStyleLbl="node1" presStyleIdx="3" presStyleCnt="4"/>
      <dgm:spPr/>
      <dgm:t>
        <a:bodyPr/>
        <a:lstStyle/>
        <a:p>
          <a:endParaRPr lang="zh-CN" altLang="en-US"/>
        </a:p>
      </dgm:t>
    </dgm:pt>
    <dgm:pt modelId="{BF3FC181-9F36-40CB-9510-AB82413FA91E}" type="pres">
      <dgm:prSet presAssocID="{4899EA3B-D61E-4ABE-BC8B-21EC0BF0F514}" presName="tile4text" presStyleLbl="node1" presStyleIdx="3" presStyleCnt="4">
        <dgm:presLayoutVars>
          <dgm:chMax val="0"/>
          <dgm:chPref val="0"/>
          <dgm:bulletEnabled val="1"/>
        </dgm:presLayoutVars>
      </dgm:prSet>
      <dgm:spPr/>
      <dgm:t>
        <a:bodyPr/>
        <a:lstStyle/>
        <a:p>
          <a:endParaRPr lang="zh-CN" altLang="en-US"/>
        </a:p>
      </dgm:t>
    </dgm:pt>
    <dgm:pt modelId="{C09E8B75-62D3-4190-87F2-446F3B5C3479}" type="pres">
      <dgm:prSet presAssocID="{4899EA3B-D61E-4ABE-BC8B-21EC0BF0F514}" presName="centerTile" presStyleLbl="fgShp" presStyleIdx="0" presStyleCnt="1">
        <dgm:presLayoutVars>
          <dgm:chMax val="0"/>
          <dgm:chPref val="0"/>
        </dgm:presLayoutVars>
      </dgm:prSet>
      <dgm:spPr/>
      <dgm:t>
        <a:bodyPr/>
        <a:lstStyle/>
        <a:p>
          <a:endParaRPr lang="zh-CN" altLang="en-US"/>
        </a:p>
      </dgm:t>
    </dgm:pt>
  </dgm:ptLst>
  <dgm:cxnLst>
    <dgm:cxn modelId="{ADD26842-7329-4688-BBD1-5C32BEAFE528}" type="presOf" srcId="{0BC92CAC-ECA9-49D5-842C-3346B23304B9}" destId="{C09E8B75-62D3-4190-87F2-446F3B5C3479}" srcOrd="0" destOrd="0" presId="urn:microsoft.com/office/officeart/2005/8/layout/matrix1"/>
    <dgm:cxn modelId="{96C02DE1-CCB5-431A-9D62-E4420832D324}" type="presOf" srcId="{E2EFA319-E503-453F-9F2A-AFCF012037FD}" destId="{68F2987A-DAB8-47E0-A856-F88D4F3B4C9B}" srcOrd="1" destOrd="0" presId="urn:microsoft.com/office/officeart/2005/8/layout/matrix1"/>
    <dgm:cxn modelId="{6B021B86-6F30-4267-9D4F-B08662A9CF01}" srcId="{0BC92CAC-ECA9-49D5-842C-3346B23304B9}" destId="{DBB62469-B8A0-40B0-A24E-60E5A7C431EE}" srcOrd="3" destOrd="0" parTransId="{87896E5C-AC32-4228-83DE-58DECF1E1D68}" sibTransId="{DF13608A-F78B-46FC-BB81-798D20AB16DA}"/>
    <dgm:cxn modelId="{9DA2EC93-7DAB-4A90-B3B1-3A9DFC07CC49}" srcId="{0BC92CAC-ECA9-49D5-842C-3346B23304B9}" destId="{0232FCFC-28DA-42DD-BEFB-C0FDC01E14E6}" srcOrd="1" destOrd="0" parTransId="{E810B979-449E-48F1-89EE-90D894A51C6A}" sibTransId="{77FDAF0E-6CFD-44E0-9502-C0C9755BE869}"/>
    <dgm:cxn modelId="{318255BC-93D7-4812-BF2B-2A17517D0B9B}" type="presOf" srcId="{13810E5E-228E-4E4F-B3FF-B39C508F4D74}" destId="{1A6A2945-6DBE-4352-BBF0-A1FF8C4339FB}" srcOrd="1" destOrd="0" presId="urn:microsoft.com/office/officeart/2005/8/layout/matrix1"/>
    <dgm:cxn modelId="{2DF389C5-D1EB-4233-848C-C222CE28E7AB}" type="presOf" srcId="{0232FCFC-28DA-42DD-BEFB-C0FDC01E14E6}" destId="{D94E3CAB-91D3-4082-BD32-EC591A2C43FA}" srcOrd="1" destOrd="0" presId="urn:microsoft.com/office/officeart/2005/8/layout/matrix1"/>
    <dgm:cxn modelId="{C47BE6B5-5DA5-4077-9665-308444E8D757}" srcId="{0BC92CAC-ECA9-49D5-842C-3346B23304B9}" destId="{13810E5E-228E-4E4F-B3FF-B39C508F4D74}" srcOrd="2" destOrd="0" parTransId="{6EC077E4-7538-4E71-9AC2-5FCBBD888776}" sibTransId="{BAEC87DD-661E-4A08-A51F-815D8ED4406C}"/>
    <dgm:cxn modelId="{3E866667-9C9E-4B8D-B5B3-25FAA75C04D7}" type="presOf" srcId="{DBB62469-B8A0-40B0-A24E-60E5A7C431EE}" destId="{BF3FC181-9F36-40CB-9510-AB82413FA91E}" srcOrd="1" destOrd="0" presId="urn:microsoft.com/office/officeart/2005/8/layout/matrix1"/>
    <dgm:cxn modelId="{C7E84997-5CD4-4144-B89C-C79080473D58}" type="presOf" srcId="{E2EFA319-E503-453F-9F2A-AFCF012037FD}" destId="{53A3CE92-6893-461C-926C-BC437368B946}" srcOrd="0" destOrd="0" presId="urn:microsoft.com/office/officeart/2005/8/layout/matrix1"/>
    <dgm:cxn modelId="{69FE8F0E-38A7-48BD-AE58-045024099C13}" type="presOf" srcId="{4899EA3B-D61E-4ABE-BC8B-21EC0BF0F514}" destId="{270D42C5-95DB-4BAF-B739-D0EB4E0F19C9}" srcOrd="0" destOrd="0" presId="urn:microsoft.com/office/officeart/2005/8/layout/matrix1"/>
    <dgm:cxn modelId="{97532D8C-D7D7-4455-AEF6-A854B9D9EA34}" srcId="{0BC92CAC-ECA9-49D5-842C-3346B23304B9}" destId="{E2EFA319-E503-453F-9F2A-AFCF012037FD}" srcOrd="0" destOrd="0" parTransId="{E360CB05-826E-4BC9-A77C-9776D2396842}" sibTransId="{3F2A519E-CE0D-4E7E-ABD0-1BFEFC426839}"/>
    <dgm:cxn modelId="{E0A84835-F4F2-4704-91AF-9B52DBA78A7A}" type="presOf" srcId="{DBB62469-B8A0-40B0-A24E-60E5A7C431EE}" destId="{C5D13B1F-4B32-4D11-8971-23996354267D}" srcOrd="0" destOrd="0" presId="urn:microsoft.com/office/officeart/2005/8/layout/matrix1"/>
    <dgm:cxn modelId="{9FE071A5-FAB2-4010-A489-19BD8ED8D882}" type="presOf" srcId="{0232FCFC-28DA-42DD-BEFB-C0FDC01E14E6}" destId="{C11A20CE-30DE-4E2D-B478-B5DAA47F753F}" srcOrd="0" destOrd="0" presId="urn:microsoft.com/office/officeart/2005/8/layout/matrix1"/>
    <dgm:cxn modelId="{5CD531C1-B7C5-43F6-A5D0-5D3AF7E7969C}" type="presOf" srcId="{13810E5E-228E-4E4F-B3FF-B39C508F4D74}" destId="{AA8725D8-1D58-4F29-AA7D-C9F85610AA42}" srcOrd="0" destOrd="0" presId="urn:microsoft.com/office/officeart/2005/8/layout/matrix1"/>
    <dgm:cxn modelId="{F0D0A804-8EC7-4C38-8EE5-7A71F90A70F6}" srcId="{4899EA3B-D61E-4ABE-BC8B-21EC0BF0F514}" destId="{0BC92CAC-ECA9-49D5-842C-3346B23304B9}" srcOrd="0" destOrd="0" parTransId="{6A6E0B45-1A93-4EA6-8A81-6CE4B88A0487}" sibTransId="{DA5E15DC-3D9C-4945-8C54-B5922D592FD4}"/>
    <dgm:cxn modelId="{D378AA7E-6ED2-45DF-B100-DAAD6F9B35F4}" type="presParOf" srcId="{270D42C5-95DB-4BAF-B739-D0EB4E0F19C9}" destId="{06AF048B-04F1-42F7-8EDE-A2DC5FC99FF9}" srcOrd="0" destOrd="0" presId="urn:microsoft.com/office/officeart/2005/8/layout/matrix1"/>
    <dgm:cxn modelId="{518C8043-B075-4788-9614-2D9BD9C9A1B0}" type="presParOf" srcId="{06AF048B-04F1-42F7-8EDE-A2DC5FC99FF9}" destId="{53A3CE92-6893-461C-926C-BC437368B946}" srcOrd="0" destOrd="0" presId="urn:microsoft.com/office/officeart/2005/8/layout/matrix1"/>
    <dgm:cxn modelId="{5DA56F39-888E-45BB-93BF-77D235223456}" type="presParOf" srcId="{06AF048B-04F1-42F7-8EDE-A2DC5FC99FF9}" destId="{68F2987A-DAB8-47E0-A856-F88D4F3B4C9B}" srcOrd="1" destOrd="0" presId="urn:microsoft.com/office/officeart/2005/8/layout/matrix1"/>
    <dgm:cxn modelId="{ACA67FAD-8A8B-4E3F-9F00-F570538A5123}" type="presParOf" srcId="{06AF048B-04F1-42F7-8EDE-A2DC5FC99FF9}" destId="{C11A20CE-30DE-4E2D-B478-B5DAA47F753F}" srcOrd="2" destOrd="0" presId="urn:microsoft.com/office/officeart/2005/8/layout/matrix1"/>
    <dgm:cxn modelId="{4AE458CF-0804-44B2-B2EB-4BCDF39457B1}" type="presParOf" srcId="{06AF048B-04F1-42F7-8EDE-A2DC5FC99FF9}" destId="{D94E3CAB-91D3-4082-BD32-EC591A2C43FA}" srcOrd="3" destOrd="0" presId="urn:microsoft.com/office/officeart/2005/8/layout/matrix1"/>
    <dgm:cxn modelId="{7589543E-BCB6-4CDA-9948-863DFBE92006}" type="presParOf" srcId="{06AF048B-04F1-42F7-8EDE-A2DC5FC99FF9}" destId="{AA8725D8-1D58-4F29-AA7D-C9F85610AA42}" srcOrd="4" destOrd="0" presId="urn:microsoft.com/office/officeart/2005/8/layout/matrix1"/>
    <dgm:cxn modelId="{A6F8CAC1-BAFC-4F6F-83A7-15F1F6460FBB}" type="presParOf" srcId="{06AF048B-04F1-42F7-8EDE-A2DC5FC99FF9}" destId="{1A6A2945-6DBE-4352-BBF0-A1FF8C4339FB}" srcOrd="5" destOrd="0" presId="urn:microsoft.com/office/officeart/2005/8/layout/matrix1"/>
    <dgm:cxn modelId="{3EDF32A4-7F07-4B6F-B467-6BFA9522A7A0}" type="presParOf" srcId="{06AF048B-04F1-42F7-8EDE-A2DC5FC99FF9}" destId="{C5D13B1F-4B32-4D11-8971-23996354267D}" srcOrd="6" destOrd="0" presId="urn:microsoft.com/office/officeart/2005/8/layout/matrix1"/>
    <dgm:cxn modelId="{40074ECE-DA60-4A92-961F-AAC9FFD6F35C}" type="presParOf" srcId="{06AF048B-04F1-42F7-8EDE-A2DC5FC99FF9}" destId="{BF3FC181-9F36-40CB-9510-AB82413FA91E}" srcOrd="7" destOrd="0" presId="urn:microsoft.com/office/officeart/2005/8/layout/matrix1"/>
    <dgm:cxn modelId="{6B2E965E-8EBD-4CA0-B7AF-D5274039DD7C}" type="presParOf" srcId="{270D42C5-95DB-4BAF-B739-D0EB4E0F19C9}" destId="{C09E8B75-62D3-4190-87F2-446F3B5C34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E08912-C003-4069-BEE5-8107EAE5E3EA}" type="doc">
      <dgm:prSet loTypeId="urn:microsoft.com/office/officeart/2005/8/layout/chevron1" loCatId="process" qsTypeId="urn:microsoft.com/office/officeart/2005/8/quickstyle/simple1" qsCatId="simple" csTypeId="urn:microsoft.com/office/officeart/2005/8/colors/colorful5" csCatId="colorful" phldr="1"/>
      <dgm:spPr/>
    </dgm:pt>
    <dgm:pt modelId="{EDC66636-A770-45D5-A601-B67FF04FC9FE}">
      <dgm:prSet phldrT="[文本]"/>
      <dgm:spPr/>
      <dgm:t>
        <a:bodyPr/>
        <a:lstStyle/>
        <a:p>
          <a:r>
            <a:rPr lang="en-US" altLang="en-US" dirty="0" smtClean="0"/>
            <a:t>CLI DBA</a:t>
          </a:r>
          <a:endParaRPr lang="zh-CN" altLang="en-US" dirty="0"/>
        </a:p>
      </dgm:t>
    </dgm:pt>
    <dgm:pt modelId="{08F68D14-B467-450F-A2F7-620B17BB14D4}" type="parTrans" cxnId="{4A4F5C22-EB92-4CC3-BE99-A1288BC63B07}">
      <dgm:prSet/>
      <dgm:spPr/>
      <dgm:t>
        <a:bodyPr/>
        <a:lstStyle/>
        <a:p>
          <a:endParaRPr lang="zh-CN" altLang="en-US"/>
        </a:p>
      </dgm:t>
    </dgm:pt>
    <dgm:pt modelId="{CB8BC0D9-745B-4FB6-8014-915116834465}" type="sibTrans" cxnId="{4A4F5C22-EB92-4CC3-BE99-A1288BC63B07}">
      <dgm:prSet/>
      <dgm:spPr/>
      <dgm:t>
        <a:bodyPr/>
        <a:lstStyle/>
        <a:p>
          <a:endParaRPr lang="zh-CN" altLang="en-US"/>
        </a:p>
      </dgm:t>
    </dgm:pt>
    <dgm:pt modelId="{A08DCF80-6933-410C-B14F-C0EFB5C4DC3E}">
      <dgm:prSet phldrT="[文本]"/>
      <dgm:spPr/>
      <dgm:t>
        <a:bodyPr/>
        <a:lstStyle/>
        <a:p>
          <a:r>
            <a:rPr lang="en-US" altLang="en-US" dirty="0" smtClean="0"/>
            <a:t>GUI DBA</a:t>
          </a:r>
          <a:endParaRPr lang="zh-CN" altLang="en-US" dirty="0"/>
        </a:p>
      </dgm:t>
    </dgm:pt>
    <dgm:pt modelId="{69D36231-6334-4A92-8ACF-ADB16728547D}" type="parTrans" cxnId="{9D0B6C03-E3BC-4A3C-AA2C-25DFAE613732}">
      <dgm:prSet/>
      <dgm:spPr/>
      <dgm:t>
        <a:bodyPr/>
        <a:lstStyle/>
        <a:p>
          <a:endParaRPr lang="zh-CN" altLang="en-US"/>
        </a:p>
      </dgm:t>
    </dgm:pt>
    <dgm:pt modelId="{936248FF-E8A1-44B9-BFCE-81239931714A}" type="sibTrans" cxnId="{9D0B6C03-E3BC-4A3C-AA2C-25DFAE613732}">
      <dgm:prSet/>
      <dgm:spPr/>
      <dgm:t>
        <a:bodyPr/>
        <a:lstStyle/>
        <a:p>
          <a:endParaRPr lang="zh-CN" altLang="en-US"/>
        </a:p>
      </dgm:t>
    </dgm:pt>
    <dgm:pt modelId="{08DD011C-2F95-431C-BA6B-3AE64B284AB6}">
      <dgm:prSet phldrT="[文本]"/>
      <dgm:spPr/>
      <dgm:t>
        <a:bodyPr/>
        <a:lstStyle/>
        <a:p>
          <a:r>
            <a:rPr lang="en-US" altLang="en-US" dirty="0" smtClean="0"/>
            <a:t>RAC DBA</a:t>
          </a:r>
          <a:endParaRPr lang="zh-CN" altLang="en-US" dirty="0"/>
        </a:p>
      </dgm:t>
    </dgm:pt>
    <dgm:pt modelId="{F2F458B9-64CA-4E06-9713-952D3FB68654}" type="parTrans" cxnId="{5ABB7585-0E0A-4403-AAD7-5716E0670DDA}">
      <dgm:prSet/>
      <dgm:spPr/>
      <dgm:t>
        <a:bodyPr/>
        <a:lstStyle/>
        <a:p>
          <a:endParaRPr lang="zh-CN" altLang="en-US"/>
        </a:p>
      </dgm:t>
    </dgm:pt>
    <dgm:pt modelId="{8FB8F156-5976-4AB8-B201-1D41FF3BDEAE}" type="sibTrans" cxnId="{5ABB7585-0E0A-4403-AAD7-5716E0670DDA}">
      <dgm:prSet/>
      <dgm:spPr/>
      <dgm:t>
        <a:bodyPr/>
        <a:lstStyle/>
        <a:p>
          <a:endParaRPr lang="zh-CN" altLang="en-US"/>
        </a:p>
      </dgm:t>
    </dgm:pt>
    <dgm:pt modelId="{B025FBE5-57C2-48E2-9178-D0D327856D5D}">
      <dgm:prSet phldrT="[文本]"/>
      <dgm:spPr/>
      <dgm:t>
        <a:bodyPr/>
        <a:lstStyle/>
        <a:p>
          <a:r>
            <a:rPr lang="en-US" altLang="en-US" dirty="0" smtClean="0"/>
            <a:t>Cloud DBA</a:t>
          </a:r>
          <a:endParaRPr lang="zh-CN" altLang="en-US" dirty="0"/>
        </a:p>
      </dgm:t>
    </dgm:pt>
    <dgm:pt modelId="{3DDD8B3D-4E11-42CF-817C-6906EA96C587}" type="parTrans" cxnId="{65344D76-8453-4BC4-BD25-33B2B288D62E}">
      <dgm:prSet/>
      <dgm:spPr/>
      <dgm:t>
        <a:bodyPr/>
        <a:lstStyle/>
        <a:p>
          <a:endParaRPr lang="zh-CN" altLang="en-US"/>
        </a:p>
      </dgm:t>
    </dgm:pt>
    <dgm:pt modelId="{B747BB40-72FE-4972-AE4E-0914380CB774}" type="sibTrans" cxnId="{65344D76-8453-4BC4-BD25-33B2B288D62E}">
      <dgm:prSet/>
      <dgm:spPr/>
      <dgm:t>
        <a:bodyPr/>
        <a:lstStyle/>
        <a:p>
          <a:endParaRPr lang="zh-CN" altLang="en-US"/>
        </a:p>
      </dgm:t>
    </dgm:pt>
    <dgm:pt modelId="{4A244C00-C019-41F1-860F-F74AEA0A9913}">
      <dgm:prSet phldrT="[文本]"/>
      <dgm:spPr/>
      <dgm:t>
        <a:bodyPr/>
        <a:lstStyle/>
        <a:p>
          <a:r>
            <a:rPr lang="en-US" altLang="en-US" smtClean="0"/>
            <a:t>PDBAs</a:t>
          </a:r>
          <a:endParaRPr lang="zh-CN" altLang="en-US" dirty="0"/>
        </a:p>
      </dgm:t>
    </dgm:pt>
    <dgm:pt modelId="{9AB18797-DDDC-4265-9EE9-3922316DC7C7}" type="parTrans" cxnId="{FD111C96-A573-4AE1-8E62-4F8D52288867}">
      <dgm:prSet/>
      <dgm:spPr/>
      <dgm:t>
        <a:bodyPr/>
        <a:lstStyle/>
        <a:p>
          <a:endParaRPr lang="zh-CN" altLang="en-US"/>
        </a:p>
      </dgm:t>
    </dgm:pt>
    <dgm:pt modelId="{1D4D5447-6BB0-4892-8788-B2CC6BAF0CC1}" type="sibTrans" cxnId="{FD111C96-A573-4AE1-8E62-4F8D52288867}">
      <dgm:prSet/>
      <dgm:spPr/>
      <dgm:t>
        <a:bodyPr/>
        <a:lstStyle/>
        <a:p>
          <a:endParaRPr lang="zh-CN" altLang="en-US"/>
        </a:p>
      </dgm:t>
    </dgm:pt>
    <dgm:pt modelId="{39B90261-34B6-4055-A4D4-827ABB7C60C9}" type="pres">
      <dgm:prSet presAssocID="{CAE08912-C003-4069-BEE5-8107EAE5E3EA}" presName="Name0" presStyleCnt="0">
        <dgm:presLayoutVars>
          <dgm:dir/>
          <dgm:animLvl val="lvl"/>
          <dgm:resizeHandles val="exact"/>
        </dgm:presLayoutVars>
      </dgm:prSet>
      <dgm:spPr/>
    </dgm:pt>
    <dgm:pt modelId="{654FC7C6-EC95-4A0D-8BA9-D2B3DAC8264A}" type="pres">
      <dgm:prSet presAssocID="{EDC66636-A770-45D5-A601-B67FF04FC9FE}" presName="parTxOnly" presStyleLbl="node1" presStyleIdx="0" presStyleCnt="5">
        <dgm:presLayoutVars>
          <dgm:chMax val="0"/>
          <dgm:chPref val="0"/>
          <dgm:bulletEnabled val="1"/>
        </dgm:presLayoutVars>
      </dgm:prSet>
      <dgm:spPr/>
      <dgm:t>
        <a:bodyPr/>
        <a:lstStyle/>
        <a:p>
          <a:endParaRPr lang="zh-CN" altLang="en-US"/>
        </a:p>
      </dgm:t>
    </dgm:pt>
    <dgm:pt modelId="{1C7BEF62-F431-4124-83AA-25A16A720734}" type="pres">
      <dgm:prSet presAssocID="{CB8BC0D9-745B-4FB6-8014-915116834465}" presName="parTxOnlySpace" presStyleCnt="0"/>
      <dgm:spPr/>
    </dgm:pt>
    <dgm:pt modelId="{815354B1-6A3D-4EF5-A905-0B4926C8B01F}" type="pres">
      <dgm:prSet presAssocID="{A08DCF80-6933-410C-B14F-C0EFB5C4DC3E}" presName="parTxOnly" presStyleLbl="node1" presStyleIdx="1" presStyleCnt="5">
        <dgm:presLayoutVars>
          <dgm:chMax val="0"/>
          <dgm:chPref val="0"/>
          <dgm:bulletEnabled val="1"/>
        </dgm:presLayoutVars>
      </dgm:prSet>
      <dgm:spPr/>
      <dgm:t>
        <a:bodyPr/>
        <a:lstStyle/>
        <a:p>
          <a:endParaRPr lang="zh-CN" altLang="en-US"/>
        </a:p>
      </dgm:t>
    </dgm:pt>
    <dgm:pt modelId="{4D0DC298-1C97-4EE7-A67D-7CECD1D23676}" type="pres">
      <dgm:prSet presAssocID="{936248FF-E8A1-44B9-BFCE-81239931714A}" presName="parTxOnlySpace" presStyleCnt="0"/>
      <dgm:spPr/>
    </dgm:pt>
    <dgm:pt modelId="{F808596F-F123-4258-B917-04F8F2A724EB}" type="pres">
      <dgm:prSet presAssocID="{08DD011C-2F95-431C-BA6B-3AE64B284AB6}" presName="parTxOnly" presStyleLbl="node1" presStyleIdx="2" presStyleCnt="5">
        <dgm:presLayoutVars>
          <dgm:chMax val="0"/>
          <dgm:chPref val="0"/>
          <dgm:bulletEnabled val="1"/>
        </dgm:presLayoutVars>
      </dgm:prSet>
      <dgm:spPr/>
      <dgm:t>
        <a:bodyPr/>
        <a:lstStyle/>
        <a:p>
          <a:endParaRPr lang="zh-CN" altLang="en-US"/>
        </a:p>
      </dgm:t>
    </dgm:pt>
    <dgm:pt modelId="{D8F45B77-DB56-44BD-803A-3F1CC0D778FB}" type="pres">
      <dgm:prSet presAssocID="{8FB8F156-5976-4AB8-B201-1D41FF3BDEAE}" presName="parTxOnlySpace" presStyleCnt="0"/>
      <dgm:spPr/>
    </dgm:pt>
    <dgm:pt modelId="{326DDB9A-DE8D-44E7-BE99-1EFF30F813DB}" type="pres">
      <dgm:prSet presAssocID="{B025FBE5-57C2-48E2-9178-D0D327856D5D}" presName="parTxOnly" presStyleLbl="node1" presStyleIdx="3" presStyleCnt="5">
        <dgm:presLayoutVars>
          <dgm:chMax val="0"/>
          <dgm:chPref val="0"/>
          <dgm:bulletEnabled val="1"/>
        </dgm:presLayoutVars>
      </dgm:prSet>
      <dgm:spPr/>
      <dgm:t>
        <a:bodyPr/>
        <a:lstStyle/>
        <a:p>
          <a:endParaRPr lang="zh-CN" altLang="en-US"/>
        </a:p>
      </dgm:t>
    </dgm:pt>
    <dgm:pt modelId="{6FBF9549-0097-4C31-927E-EFADCA3E2391}" type="pres">
      <dgm:prSet presAssocID="{B747BB40-72FE-4972-AE4E-0914380CB774}" presName="parTxOnlySpace" presStyleCnt="0"/>
      <dgm:spPr/>
    </dgm:pt>
    <dgm:pt modelId="{E38FDF2A-127A-439C-AA62-61F712E772ED}" type="pres">
      <dgm:prSet presAssocID="{4A244C00-C019-41F1-860F-F74AEA0A9913}" presName="parTxOnly" presStyleLbl="node1" presStyleIdx="4" presStyleCnt="5">
        <dgm:presLayoutVars>
          <dgm:chMax val="0"/>
          <dgm:chPref val="0"/>
          <dgm:bulletEnabled val="1"/>
        </dgm:presLayoutVars>
      </dgm:prSet>
      <dgm:spPr/>
      <dgm:t>
        <a:bodyPr/>
        <a:lstStyle/>
        <a:p>
          <a:endParaRPr lang="zh-CN" altLang="en-US"/>
        </a:p>
      </dgm:t>
    </dgm:pt>
  </dgm:ptLst>
  <dgm:cxnLst>
    <dgm:cxn modelId="{14C04A38-1D8C-43A3-AAF0-5494B3CA333B}" type="presOf" srcId="{A08DCF80-6933-410C-B14F-C0EFB5C4DC3E}" destId="{815354B1-6A3D-4EF5-A905-0B4926C8B01F}" srcOrd="0" destOrd="0" presId="urn:microsoft.com/office/officeart/2005/8/layout/chevron1"/>
    <dgm:cxn modelId="{C68E03FC-D30C-4D4B-8AAF-B5F6046D7926}" type="presOf" srcId="{08DD011C-2F95-431C-BA6B-3AE64B284AB6}" destId="{F808596F-F123-4258-B917-04F8F2A724EB}" srcOrd="0" destOrd="0" presId="urn:microsoft.com/office/officeart/2005/8/layout/chevron1"/>
    <dgm:cxn modelId="{4A4F5C22-EB92-4CC3-BE99-A1288BC63B07}" srcId="{CAE08912-C003-4069-BEE5-8107EAE5E3EA}" destId="{EDC66636-A770-45D5-A601-B67FF04FC9FE}" srcOrd="0" destOrd="0" parTransId="{08F68D14-B467-450F-A2F7-620B17BB14D4}" sibTransId="{CB8BC0D9-745B-4FB6-8014-915116834465}"/>
    <dgm:cxn modelId="{65344D76-8453-4BC4-BD25-33B2B288D62E}" srcId="{CAE08912-C003-4069-BEE5-8107EAE5E3EA}" destId="{B025FBE5-57C2-48E2-9178-D0D327856D5D}" srcOrd="3" destOrd="0" parTransId="{3DDD8B3D-4E11-42CF-817C-6906EA96C587}" sibTransId="{B747BB40-72FE-4972-AE4E-0914380CB774}"/>
    <dgm:cxn modelId="{5ABB7585-0E0A-4403-AAD7-5716E0670DDA}" srcId="{CAE08912-C003-4069-BEE5-8107EAE5E3EA}" destId="{08DD011C-2F95-431C-BA6B-3AE64B284AB6}" srcOrd="2" destOrd="0" parTransId="{F2F458B9-64CA-4E06-9713-952D3FB68654}" sibTransId="{8FB8F156-5976-4AB8-B201-1D41FF3BDEAE}"/>
    <dgm:cxn modelId="{64C5A591-FC49-45D7-8E8C-7633D0FFE164}" type="presOf" srcId="{4A244C00-C019-41F1-860F-F74AEA0A9913}" destId="{E38FDF2A-127A-439C-AA62-61F712E772ED}" srcOrd="0" destOrd="0" presId="urn:microsoft.com/office/officeart/2005/8/layout/chevron1"/>
    <dgm:cxn modelId="{AAE5037F-0E0A-4721-B2B2-ADE7E7B6ECFE}" type="presOf" srcId="{CAE08912-C003-4069-BEE5-8107EAE5E3EA}" destId="{39B90261-34B6-4055-A4D4-827ABB7C60C9}" srcOrd="0" destOrd="0" presId="urn:microsoft.com/office/officeart/2005/8/layout/chevron1"/>
    <dgm:cxn modelId="{4D8BD9DF-73D4-4BE8-B082-CD77E848CF8C}" type="presOf" srcId="{EDC66636-A770-45D5-A601-B67FF04FC9FE}" destId="{654FC7C6-EC95-4A0D-8BA9-D2B3DAC8264A}" srcOrd="0" destOrd="0" presId="urn:microsoft.com/office/officeart/2005/8/layout/chevron1"/>
    <dgm:cxn modelId="{FD111C96-A573-4AE1-8E62-4F8D52288867}" srcId="{CAE08912-C003-4069-BEE5-8107EAE5E3EA}" destId="{4A244C00-C019-41F1-860F-F74AEA0A9913}" srcOrd="4" destOrd="0" parTransId="{9AB18797-DDDC-4265-9EE9-3922316DC7C7}" sibTransId="{1D4D5447-6BB0-4892-8788-B2CC6BAF0CC1}"/>
    <dgm:cxn modelId="{9D0B6C03-E3BC-4A3C-AA2C-25DFAE613732}" srcId="{CAE08912-C003-4069-BEE5-8107EAE5E3EA}" destId="{A08DCF80-6933-410C-B14F-C0EFB5C4DC3E}" srcOrd="1" destOrd="0" parTransId="{69D36231-6334-4A92-8ACF-ADB16728547D}" sibTransId="{936248FF-E8A1-44B9-BFCE-81239931714A}"/>
    <dgm:cxn modelId="{30E44958-6016-4CC3-95EE-CF4F4773D9C6}" type="presOf" srcId="{B025FBE5-57C2-48E2-9178-D0D327856D5D}" destId="{326DDB9A-DE8D-44E7-BE99-1EFF30F813DB}" srcOrd="0" destOrd="0" presId="urn:microsoft.com/office/officeart/2005/8/layout/chevron1"/>
    <dgm:cxn modelId="{88268CB5-2FE7-4736-9066-A5FA7A194E6C}" type="presParOf" srcId="{39B90261-34B6-4055-A4D4-827ABB7C60C9}" destId="{654FC7C6-EC95-4A0D-8BA9-D2B3DAC8264A}" srcOrd="0" destOrd="0" presId="urn:microsoft.com/office/officeart/2005/8/layout/chevron1"/>
    <dgm:cxn modelId="{FBF9025D-1CAC-4A47-A74D-3D772ED198DF}" type="presParOf" srcId="{39B90261-34B6-4055-A4D4-827ABB7C60C9}" destId="{1C7BEF62-F431-4124-83AA-25A16A720734}" srcOrd="1" destOrd="0" presId="urn:microsoft.com/office/officeart/2005/8/layout/chevron1"/>
    <dgm:cxn modelId="{C6B203D3-FD92-499A-8D7E-E253EA895C7F}" type="presParOf" srcId="{39B90261-34B6-4055-A4D4-827ABB7C60C9}" destId="{815354B1-6A3D-4EF5-A905-0B4926C8B01F}" srcOrd="2" destOrd="0" presId="urn:microsoft.com/office/officeart/2005/8/layout/chevron1"/>
    <dgm:cxn modelId="{EE31D55C-1377-4C05-908C-AE3D0900C56D}" type="presParOf" srcId="{39B90261-34B6-4055-A4D4-827ABB7C60C9}" destId="{4D0DC298-1C97-4EE7-A67D-7CECD1D23676}" srcOrd="3" destOrd="0" presId="urn:microsoft.com/office/officeart/2005/8/layout/chevron1"/>
    <dgm:cxn modelId="{B0EF8A37-68EB-4A2F-9472-370BB0497180}" type="presParOf" srcId="{39B90261-34B6-4055-A4D4-827ABB7C60C9}" destId="{F808596F-F123-4258-B917-04F8F2A724EB}" srcOrd="4" destOrd="0" presId="urn:microsoft.com/office/officeart/2005/8/layout/chevron1"/>
    <dgm:cxn modelId="{E227EA84-9747-4404-985F-65B11692662C}" type="presParOf" srcId="{39B90261-34B6-4055-A4D4-827ABB7C60C9}" destId="{D8F45B77-DB56-44BD-803A-3F1CC0D778FB}" srcOrd="5" destOrd="0" presId="urn:microsoft.com/office/officeart/2005/8/layout/chevron1"/>
    <dgm:cxn modelId="{AEF05E60-A17B-4D03-A122-57A55519D383}" type="presParOf" srcId="{39B90261-34B6-4055-A4D4-827ABB7C60C9}" destId="{326DDB9A-DE8D-44E7-BE99-1EFF30F813DB}" srcOrd="6" destOrd="0" presId="urn:microsoft.com/office/officeart/2005/8/layout/chevron1"/>
    <dgm:cxn modelId="{D20AD8FA-7E3D-49E5-B119-F430F7661D13}" type="presParOf" srcId="{39B90261-34B6-4055-A4D4-827ABB7C60C9}" destId="{6FBF9549-0097-4C31-927E-EFADCA3E2391}" srcOrd="7" destOrd="0" presId="urn:microsoft.com/office/officeart/2005/8/layout/chevron1"/>
    <dgm:cxn modelId="{83B48700-E3E1-4952-A3C5-E5B583EB4576}" type="presParOf" srcId="{39B90261-34B6-4055-A4D4-827ABB7C60C9}" destId="{E38FDF2A-127A-439C-AA62-61F712E772E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8CA7D-3598-4507-AFF8-4C64CADE54A9}">
      <dsp:nvSpPr>
        <dsp:cNvPr id="0" name=""/>
        <dsp:cNvSpPr/>
      </dsp:nvSpPr>
      <dsp:spPr>
        <a:xfrm>
          <a:off x="2118" y="306317"/>
          <a:ext cx="802448" cy="72972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配置捕捉</a:t>
          </a:r>
          <a:endParaRPr lang="zh-CN" altLang="en-US" sz="1800" kern="1200" dirty="0"/>
        </a:p>
      </dsp:txBody>
      <dsp:txXfrm>
        <a:off x="23491" y="327690"/>
        <a:ext cx="759702" cy="686981"/>
      </dsp:txXfrm>
    </dsp:sp>
    <dsp:sp modelId="{047074D0-D42E-43A4-A6C2-423841834A68}">
      <dsp:nvSpPr>
        <dsp:cNvPr id="0" name=""/>
        <dsp:cNvSpPr/>
      </dsp:nvSpPr>
      <dsp:spPr>
        <a:xfrm>
          <a:off x="884812" y="571677"/>
          <a:ext cx="170119" cy="1990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884812" y="611478"/>
        <a:ext cx="119083" cy="119405"/>
      </dsp:txXfrm>
    </dsp:sp>
    <dsp:sp modelId="{439F7BCD-62EB-43B6-B06D-2E34591D9CBC}">
      <dsp:nvSpPr>
        <dsp:cNvPr id="0" name=""/>
        <dsp:cNvSpPr/>
      </dsp:nvSpPr>
      <dsp:spPr>
        <a:xfrm>
          <a:off x="1125547" y="306317"/>
          <a:ext cx="802448" cy="729727"/>
        </a:xfrm>
        <a:prstGeom prst="roundRect">
          <a:avLst>
            <a:gd name="adj" fmla="val 10000"/>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生成</a:t>
          </a:r>
          <a:endParaRPr lang="zh-CN" altLang="en-US" sz="1800" kern="1200" dirty="0"/>
        </a:p>
      </dsp:txBody>
      <dsp:txXfrm>
        <a:off x="1146920" y="327690"/>
        <a:ext cx="759702" cy="686981"/>
      </dsp:txXfrm>
    </dsp:sp>
    <dsp:sp modelId="{4A449DF2-212B-4411-A9D3-A548E8B85702}">
      <dsp:nvSpPr>
        <dsp:cNvPr id="0" name=""/>
        <dsp:cNvSpPr/>
      </dsp:nvSpPr>
      <dsp:spPr>
        <a:xfrm>
          <a:off x="2008241" y="571677"/>
          <a:ext cx="170119" cy="199007"/>
        </a:xfrm>
        <a:prstGeom prst="rightArrow">
          <a:avLst>
            <a:gd name="adj1" fmla="val 60000"/>
            <a:gd name="adj2" fmla="val 5000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008241" y="611478"/>
        <a:ext cx="119083" cy="119405"/>
      </dsp:txXfrm>
    </dsp:sp>
    <dsp:sp modelId="{7BAF0CE5-AEDE-46DE-825C-DE254B7AF825}">
      <dsp:nvSpPr>
        <dsp:cNvPr id="0" name=""/>
        <dsp:cNvSpPr/>
      </dsp:nvSpPr>
      <dsp:spPr>
        <a:xfrm>
          <a:off x="2248976" y="306317"/>
          <a:ext cx="802448" cy="729727"/>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选择</a:t>
          </a:r>
          <a:endParaRPr lang="zh-CN" altLang="en-US" sz="1800" kern="1200" dirty="0"/>
        </a:p>
      </dsp:txBody>
      <dsp:txXfrm>
        <a:off x="2270349" y="327690"/>
        <a:ext cx="759702" cy="686981"/>
      </dsp:txXfrm>
    </dsp:sp>
    <dsp:sp modelId="{0CE3D7DE-E562-414D-9F8F-F560EC835DFA}">
      <dsp:nvSpPr>
        <dsp:cNvPr id="0" name=""/>
        <dsp:cNvSpPr/>
      </dsp:nvSpPr>
      <dsp:spPr>
        <a:xfrm>
          <a:off x="3131669" y="571677"/>
          <a:ext cx="170119" cy="199007"/>
        </a:xfrm>
        <a:prstGeom prst="rightArrow">
          <a:avLst>
            <a:gd name="adj1" fmla="val 60000"/>
            <a:gd name="adj2" fmla="val 5000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3131669" y="611478"/>
        <a:ext cx="119083" cy="119405"/>
      </dsp:txXfrm>
    </dsp:sp>
    <dsp:sp modelId="{116CFEED-2E16-4941-8AD0-60D60924E12F}">
      <dsp:nvSpPr>
        <dsp:cNvPr id="0" name=""/>
        <dsp:cNvSpPr/>
      </dsp:nvSpPr>
      <dsp:spPr>
        <a:xfrm>
          <a:off x="3372404" y="306317"/>
          <a:ext cx="802448" cy="72972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验证</a:t>
          </a:r>
          <a:endParaRPr lang="zh-CN" altLang="en-US" sz="1800" kern="1200" dirty="0"/>
        </a:p>
      </dsp:txBody>
      <dsp:txXfrm>
        <a:off x="3393777" y="327690"/>
        <a:ext cx="759702" cy="686981"/>
      </dsp:txXfrm>
    </dsp:sp>
    <dsp:sp modelId="{2ABF6DFF-776B-45C7-8416-65219C944163}">
      <dsp:nvSpPr>
        <dsp:cNvPr id="0" name=""/>
        <dsp:cNvSpPr/>
      </dsp:nvSpPr>
      <dsp:spPr>
        <a:xfrm>
          <a:off x="4255098" y="571677"/>
          <a:ext cx="170119" cy="199007"/>
        </a:xfrm>
        <a:prstGeom prst="rightArrow">
          <a:avLst>
            <a:gd name="adj1" fmla="val 60000"/>
            <a:gd name="adj2" fmla="val 5000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4255098" y="611478"/>
        <a:ext cx="119083" cy="119405"/>
      </dsp:txXfrm>
    </dsp:sp>
    <dsp:sp modelId="{5753440F-9762-4921-B6CE-101448A05943}">
      <dsp:nvSpPr>
        <dsp:cNvPr id="0" name=""/>
        <dsp:cNvSpPr/>
      </dsp:nvSpPr>
      <dsp:spPr>
        <a:xfrm>
          <a:off x="4495833" y="306317"/>
          <a:ext cx="802448" cy="729727"/>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建议</a:t>
          </a:r>
          <a:r>
            <a:rPr lang="en-US" altLang="zh-CN" sz="1800" kern="1200" dirty="0" smtClean="0"/>
            <a:t>/</a:t>
          </a:r>
          <a:r>
            <a:rPr lang="zh-CN" altLang="en-US" sz="1800" kern="1200" dirty="0" smtClean="0"/>
            <a:t>执行</a:t>
          </a:r>
          <a:endParaRPr lang="zh-CN" altLang="en-US" sz="1800" kern="1200" dirty="0"/>
        </a:p>
      </dsp:txBody>
      <dsp:txXfrm>
        <a:off x="4517206" y="327690"/>
        <a:ext cx="759702" cy="686981"/>
      </dsp:txXfrm>
    </dsp:sp>
    <dsp:sp modelId="{CD40AA21-36B8-4996-83CE-CA300B5F9D15}">
      <dsp:nvSpPr>
        <dsp:cNvPr id="0" name=""/>
        <dsp:cNvSpPr/>
      </dsp:nvSpPr>
      <dsp:spPr>
        <a:xfrm>
          <a:off x="5378526" y="571677"/>
          <a:ext cx="170119" cy="199007"/>
        </a:xfrm>
        <a:prstGeom prst="rightArrow">
          <a:avLst>
            <a:gd name="adj1" fmla="val 60000"/>
            <a:gd name="adj2" fmla="val 5000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5378526" y="611478"/>
        <a:ext cx="119083" cy="119405"/>
      </dsp:txXfrm>
    </dsp:sp>
    <dsp:sp modelId="{5A149EB3-DDF2-4E02-82D0-5A1CA42FB9E6}">
      <dsp:nvSpPr>
        <dsp:cNvPr id="0" name=""/>
        <dsp:cNvSpPr/>
      </dsp:nvSpPr>
      <dsp:spPr>
        <a:xfrm>
          <a:off x="5619261" y="306317"/>
          <a:ext cx="802448" cy="729727"/>
        </a:xfrm>
        <a:prstGeom prst="roundRect">
          <a:avLst>
            <a:gd name="adj" fmla="val 10000"/>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维护</a:t>
          </a:r>
          <a:endParaRPr lang="zh-CN" altLang="en-US" sz="1800" kern="1200" dirty="0"/>
        </a:p>
      </dsp:txBody>
      <dsp:txXfrm>
        <a:off x="5640634" y="327690"/>
        <a:ext cx="759702" cy="686981"/>
      </dsp:txXfrm>
    </dsp:sp>
    <dsp:sp modelId="{B9D2E8ED-D5BC-423B-8454-F429C292D78D}">
      <dsp:nvSpPr>
        <dsp:cNvPr id="0" name=""/>
        <dsp:cNvSpPr/>
      </dsp:nvSpPr>
      <dsp:spPr>
        <a:xfrm>
          <a:off x="6501955" y="571677"/>
          <a:ext cx="170119" cy="199007"/>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6501955" y="611478"/>
        <a:ext cx="119083" cy="119405"/>
      </dsp:txXfrm>
    </dsp:sp>
    <dsp:sp modelId="{187FE3AD-CB54-4868-8F09-2949FAC77A35}">
      <dsp:nvSpPr>
        <dsp:cNvPr id="0" name=""/>
        <dsp:cNvSpPr/>
      </dsp:nvSpPr>
      <dsp:spPr>
        <a:xfrm>
          <a:off x="6742690" y="306317"/>
          <a:ext cx="802448" cy="72972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报告</a:t>
          </a:r>
          <a:endParaRPr lang="zh-CN" altLang="en-US" sz="1800" kern="1200" dirty="0"/>
        </a:p>
      </dsp:txBody>
      <dsp:txXfrm>
        <a:off x="6764063" y="327690"/>
        <a:ext cx="759702" cy="686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3CE92-6893-461C-926C-BC437368B946}">
      <dsp:nvSpPr>
        <dsp:cNvPr id="0" name=""/>
        <dsp:cNvSpPr/>
      </dsp:nvSpPr>
      <dsp:spPr>
        <a:xfrm rot="16200000">
          <a:off x="28498" y="-28498"/>
          <a:ext cx="1091258" cy="1148254"/>
        </a:xfrm>
        <a:prstGeom prst="round1Rect">
          <a:avLst/>
        </a:prstGeom>
        <a:solidFill>
          <a:srgbClr val="EBE0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tx1"/>
              </a:solidFill>
            </a:rPr>
            <a:t>空间</a:t>
          </a:r>
          <a:endParaRPr lang="zh-CN" altLang="en-US" sz="1000" kern="1200" dirty="0">
            <a:solidFill>
              <a:schemeClr val="tx1"/>
            </a:solidFill>
          </a:endParaRPr>
        </a:p>
      </dsp:txBody>
      <dsp:txXfrm rot="5400000">
        <a:off x="0" y="0"/>
        <a:ext cx="1148254" cy="818443"/>
      </dsp:txXfrm>
    </dsp:sp>
    <dsp:sp modelId="{C11A20CE-30DE-4E2D-B478-B5DAA47F753F}">
      <dsp:nvSpPr>
        <dsp:cNvPr id="0" name=""/>
        <dsp:cNvSpPr/>
      </dsp:nvSpPr>
      <dsp:spPr>
        <a:xfrm>
          <a:off x="1148254" y="0"/>
          <a:ext cx="1148254" cy="1091258"/>
        </a:xfrm>
        <a:prstGeom prst="round1Rect">
          <a:avLst/>
        </a:prstGeom>
        <a:solidFill>
          <a:srgbClr val="D8E2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tx1"/>
              </a:solidFill>
            </a:rPr>
            <a:t>安全</a:t>
          </a:r>
          <a:endParaRPr lang="zh-CN" altLang="en-US" sz="1000" kern="1200" dirty="0">
            <a:solidFill>
              <a:schemeClr val="tx1"/>
            </a:solidFill>
          </a:endParaRPr>
        </a:p>
      </dsp:txBody>
      <dsp:txXfrm>
        <a:off x="1148254" y="0"/>
        <a:ext cx="1148254" cy="818443"/>
      </dsp:txXfrm>
    </dsp:sp>
    <dsp:sp modelId="{AA8725D8-1D58-4F29-AA7D-C9F85610AA42}">
      <dsp:nvSpPr>
        <dsp:cNvPr id="0" name=""/>
        <dsp:cNvSpPr/>
      </dsp:nvSpPr>
      <dsp:spPr>
        <a:xfrm rot="10800000">
          <a:off x="0" y="1091258"/>
          <a:ext cx="1148254" cy="1091258"/>
        </a:xfrm>
        <a:prstGeom prst="round1Rect">
          <a:avLst/>
        </a:prstGeom>
        <a:solidFill>
          <a:srgbClr val="D8E2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tx1"/>
              </a:solidFill>
            </a:rPr>
            <a:t>维护</a:t>
          </a:r>
          <a:endParaRPr lang="zh-CN" altLang="en-US" sz="1000" kern="1200" dirty="0">
            <a:solidFill>
              <a:schemeClr val="tx1"/>
            </a:solidFill>
          </a:endParaRPr>
        </a:p>
      </dsp:txBody>
      <dsp:txXfrm rot="10800000">
        <a:off x="0" y="1364072"/>
        <a:ext cx="1148254" cy="818443"/>
      </dsp:txXfrm>
    </dsp:sp>
    <dsp:sp modelId="{C5D13B1F-4B32-4D11-8971-23996354267D}">
      <dsp:nvSpPr>
        <dsp:cNvPr id="0" name=""/>
        <dsp:cNvSpPr/>
      </dsp:nvSpPr>
      <dsp:spPr>
        <a:xfrm rot="5400000">
          <a:off x="1176752" y="1062760"/>
          <a:ext cx="1091258" cy="1148254"/>
        </a:xfrm>
        <a:prstGeom prst="round1Rect">
          <a:avLst/>
        </a:prstGeom>
        <a:solidFill>
          <a:srgbClr val="EBE0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tx1"/>
              </a:solidFill>
            </a:rPr>
            <a:t>性能</a:t>
          </a:r>
          <a:endParaRPr lang="zh-CN" altLang="en-US" sz="1000" kern="1200" dirty="0">
            <a:solidFill>
              <a:schemeClr val="tx1"/>
            </a:solidFill>
          </a:endParaRPr>
        </a:p>
      </dsp:txBody>
      <dsp:txXfrm rot="-5400000">
        <a:off x="1148254" y="1364072"/>
        <a:ext cx="1148254" cy="818443"/>
      </dsp:txXfrm>
    </dsp:sp>
    <dsp:sp modelId="{C09E8B75-62D3-4190-87F2-446F3B5C3479}">
      <dsp:nvSpPr>
        <dsp:cNvPr id="0" name=""/>
        <dsp:cNvSpPr/>
      </dsp:nvSpPr>
      <dsp:spPr>
        <a:xfrm>
          <a:off x="803777" y="818443"/>
          <a:ext cx="688952" cy="54562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CN" sz="1000" kern="1200" dirty="0" smtClean="0">
              <a:solidFill>
                <a:schemeClr val="bg1"/>
              </a:solidFill>
            </a:rPr>
            <a:t>Automatic</a:t>
          </a:r>
          <a:endParaRPr lang="zh-CN" altLang="en-US" sz="1000" kern="1200" dirty="0">
            <a:solidFill>
              <a:schemeClr val="bg1"/>
            </a:solidFill>
          </a:endParaRPr>
        </a:p>
      </dsp:txBody>
      <dsp:txXfrm>
        <a:off x="830412" y="845078"/>
        <a:ext cx="635682" cy="492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FC7C6-EC95-4A0D-8BA9-D2B3DAC8264A}">
      <dsp:nvSpPr>
        <dsp:cNvPr id="0" name=""/>
        <dsp:cNvSpPr/>
      </dsp:nvSpPr>
      <dsp:spPr>
        <a:xfrm>
          <a:off x="1807" y="1452864"/>
          <a:ext cx="1608281" cy="64331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altLang="en-US" sz="2100" kern="1200" dirty="0" smtClean="0"/>
            <a:t>CLI DBA</a:t>
          </a:r>
          <a:endParaRPr lang="zh-CN" altLang="en-US" sz="2100" kern="1200" dirty="0"/>
        </a:p>
      </dsp:txBody>
      <dsp:txXfrm>
        <a:off x="323463" y="1452864"/>
        <a:ext cx="964969" cy="643312"/>
      </dsp:txXfrm>
    </dsp:sp>
    <dsp:sp modelId="{815354B1-6A3D-4EF5-A905-0B4926C8B01F}">
      <dsp:nvSpPr>
        <dsp:cNvPr id="0" name=""/>
        <dsp:cNvSpPr/>
      </dsp:nvSpPr>
      <dsp:spPr>
        <a:xfrm>
          <a:off x="1449260" y="1452864"/>
          <a:ext cx="1608281" cy="643312"/>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altLang="en-US" sz="2100" kern="1200" dirty="0" smtClean="0"/>
            <a:t>GUI DBA</a:t>
          </a:r>
          <a:endParaRPr lang="zh-CN" altLang="en-US" sz="2100" kern="1200" dirty="0"/>
        </a:p>
      </dsp:txBody>
      <dsp:txXfrm>
        <a:off x="1770916" y="1452864"/>
        <a:ext cx="964969" cy="643312"/>
      </dsp:txXfrm>
    </dsp:sp>
    <dsp:sp modelId="{F808596F-F123-4258-B917-04F8F2A724EB}">
      <dsp:nvSpPr>
        <dsp:cNvPr id="0" name=""/>
        <dsp:cNvSpPr/>
      </dsp:nvSpPr>
      <dsp:spPr>
        <a:xfrm>
          <a:off x="2896714" y="1452864"/>
          <a:ext cx="1608281" cy="643312"/>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altLang="en-US" sz="2100" kern="1200" dirty="0" smtClean="0"/>
            <a:t>RAC DBA</a:t>
          </a:r>
          <a:endParaRPr lang="zh-CN" altLang="en-US" sz="2100" kern="1200" dirty="0"/>
        </a:p>
      </dsp:txBody>
      <dsp:txXfrm>
        <a:off x="3218370" y="1452864"/>
        <a:ext cx="964969" cy="643312"/>
      </dsp:txXfrm>
    </dsp:sp>
    <dsp:sp modelId="{326DDB9A-DE8D-44E7-BE99-1EFF30F813DB}">
      <dsp:nvSpPr>
        <dsp:cNvPr id="0" name=""/>
        <dsp:cNvSpPr/>
      </dsp:nvSpPr>
      <dsp:spPr>
        <a:xfrm>
          <a:off x="4344167" y="1452864"/>
          <a:ext cx="1608281" cy="643312"/>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altLang="en-US" sz="2100" kern="1200" dirty="0" smtClean="0"/>
            <a:t>Cloud DBA</a:t>
          </a:r>
          <a:endParaRPr lang="zh-CN" altLang="en-US" sz="2100" kern="1200" dirty="0"/>
        </a:p>
      </dsp:txBody>
      <dsp:txXfrm>
        <a:off x="4665823" y="1452864"/>
        <a:ext cx="964969" cy="643312"/>
      </dsp:txXfrm>
    </dsp:sp>
    <dsp:sp modelId="{E38FDF2A-127A-439C-AA62-61F712E772ED}">
      <dsp:nvSpPr>
        <dsp:cNvPr id="0" name=""/>
        <dsp:cNvSpPr/>
      </dsp:nvSpPr>
      <dsp:spPr>
        <a:xfrm>
          <a:off x="5791621" y="1452864"/>
          <a:ext cx="1608281" cy="643312"/>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altLang="en-US" sz="2100" kern="1200" smtClean="0"/>
            <a:t>PDBAs</a:t>
          </a:r>
          <a:endParaRPr lang="zh-CN" altLang="en-US" sz="2100" kern="1200" dirty="0"/>
        </a:p>
      </dsp:txBody>
      <dsp:txXfrm>
        <a:off x="6113277" y="1452864"/>
        <a:ext cx="964969" cy="6433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DD87B-1C52-4CD3-9E90-E4C02E6A9DC6}" type="datetimeFigureOut">
              <a:rPr lang="zh-CN" altLang="en-US" smtClean="0"/>
              <a:t>2021/12/21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5FE5-D4A9-4C27-8A26-AC7066A943C2}" type="slidenum">
              <a:rPr lang="zh-CN" altLang="en-US" smtClean="0"/>
              <a:t>‹#›</a:t>
            </a:fld>
            <a:endParaRPr lang="zh-CN" altLang="en-US"/>
          </a:p>
        </p:txBody>
      </p:sp>
    </p:spTree>
    <p:extLst>
      <p:ext uri="{BB962C8B-B14F-4D97-AF65-F5344CB8AC3E}">
        <p14:creationId xmlns:p14="http://schemas.microsoft.com/office/powerpoint/2010/main" val="334203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logs.oracle.com/optimizer/the-auto-sql-tuning-se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extLst>
      <p:ext uri="{BB962C8B-B14F-4D97-AF65-F5344CB8AC3E}">
        <p14:creationId xmlns:p14="http://schemas.microsoft.com/office/powerpoint/2010/main" val="288937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并于</a:t>
            </a:r>
            <a:r>
              <a:rPr lang="en-US" altLang="zh-CN" sz="1200" dirty="0" smtClean="0"/>
              <a:t>2000</a:t>
            </a:r>
            <a:r>
              <a:rPr lang="zh-CN" altLang="en-US" sz="1200" dirty="0" smtClean="0"/>
              <a:t>年进入开发阶段，</a:t>
            </a:r>
            <a:r>
              <a:rPr lang="en-US" altLang="zh-CN" sz="1200" dirty="0" smtClean="0"/>
              <a:t>Rich Long</a:t>
            </a:r>
            <a:r>
              <a:rPr lang="zh-CN" altLang="en-US" sz="1200" dirty="0" smtClean="0"/>
              <a:t>正式成为</a:t>
            </a:r>
            <a:r>
              <a:rPr lang="en-US" altLang="zh-CN" sz="1200" dirty="0" smtClean="0"/>
              <a:t>OSM</a:t>
            </a:r>
            <a:r>
              <a:rPr lang="zh-CN" altLang="en-US" sz="1200" dirty="0" smtClean="0"/>
              <a:t>项目的开发经理，组成了</a:t>
            </a:r>
            <a:r>
              <a:rPr lang="en-US" altLang="zh-CN" sz="1200" dirty="0" smtClean="0"/>
              <a:t>6</a:t>
            </a:r>
            <a:r>
              <a:rPr lang="zh-CN" altLang="en-US" sz="1200" dirty="0" smtClean="0"/>
              <a:t>人的开发团队。</a:t>
            </a:r>
            <a:r>
              <a:rPr lang="en-US" altLang="zh-CN" sz="1200" dirty="0" smtClean="0"/>
              <a:t>ASM</a:t>
            </a:r>
            <a:r>
              <a:rPr lang="zh-CN" altLang="en-US" sz="1200" dirty="0" smtClean="0"/>
              <a:t>的第一个版本在</a:t>
            </a:r>
            <a:r>
              <a:rPr lang="en-US" altLang="zh-CN" sz="1200" dirty="0" smtClean="0"/>
              <a:t>Oracle Database 10g Release 1</a:t>
            </a:r>
            <a:r>
              <a:rPr lang="zh-CN" altLang="en-US" sz="1200" dirty="0" smtClean="0"/>
              <a:t>上正式发行</a:t>
            </a:r>
            <a:endParaRPr lang="en-US" altLang="zh-CN" sz="1200" dirty="0" smtClean="0"/>
          </a:p>
          <a:p>
            <a:r>
              <a:rPr lang="zh-CN" altLang="en-US" dirty="0" smtClean="0"/>
              <a:t>文件组的一个主要优点是能够为共享同一磁盘组的每个数据库制定不同的可用性规范</a:t>
            </a:r>
            <a:endParaRPr lang="en-US" altLang="zh-CN" dirty="0" smtClean="0"/>
          </a:p>
          <a:p>
            <a:r>
              <a:rPr lang="en-US" altLang="zh-CN" dirty="0" smtClean="0"/>
              <a:t>Oracle ASM </a:t>
            </a:r>
            <a:r>
              <a:rPr lang="zh-CN" altLang="en-US" dirty="0" smtClean="0"/>
              <a:t>文件组的一组属性包括冗余、重新平衡重建优先级、重新平衡功率限制、客户端兼容性、条带化、配额组和访问控制列表。</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24</a:t>
            </a:fld>
            <a:endParaRPr lang="zh-CN" altLang="en-US"/>
          </a:p>
        </p:txBody>
      </p:sp>
    </p:spTree>
    <p:extLst>
      <p:ext uri="{BB962C8B-B14F-4D97-AF65-F5344CB8AC3E}">
        <p14:creationId xmlns:p14="http://schemas.microsoft.com/office/powerpoint/2010/main" val="354201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ACAC8-B0AF-404B-A955-F05D4217C361}" type="slidenum">
              <a:rPr lang="zh-CN" altLang="en-US" smtClean="0"/>
              <a:pPr/>
              <a:t>27</a:t>
            </a:fld>
            <a:endParaRPr lang="zh-CN" altLang="en-US"/>
          </a:p>
        </p:txBody>
      </p:sp>
    </p:spTree>
    <p:extLst>
      <p:ext uri="{BB962C8B-B14F-4D97-AF65-F5344CB8AC3E}">
        <p14:creationId xmlns:p14="http://schemas.microsoft.com/office/powerpoint/2010/main" val="332147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CACAC8-B0AF-404B-A955-F05D4217C361}" type="slidenum">
              <a:rPr lang="zh-CN" altLang="en-US" smtClean="0"/>
              <a:pPr/>
              <a:t>29</a:t>
            </a:fld>
            <a:endParaRPr lang="zh-CN" altLang="en-US"/>
          </a:p>
        </p:txBody>
      </p:sp>
    </p:spTree>
    <p:extLst>
      <p:ext uri="{BB962C8B-B14F-4D97-AF65-F5344CB8AC3E}">
        <p14:creationId xmlns:p14="http://schemas.microsoft.com/office/powerpoint/2010/main" val="351862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在某些情况下，</a:t>
            </a:r>
            <a:r>
              <a:rPr lang="en-US" altLang="zh-CN" sz="1200" b="0" i="0" kern="1200" dirty="0" smtClean="0">
                <a:solidFill>
                  <a:schemeClr val="tx1"/>
                </a:solidFill>
                <a:effectLst/>
                <a:latin typeface="+mn-lt"/>
                <a:ea typeface="+mn-ea"/>
                <a:cs typeface="+mn-cs"/>
              </a:rPr>
              <a:t>SQL </a:t>
            </a:r>
            <a:r>
              <a:rPr lang="zh-CN" altLang="en-US" sz="1200" b="0" i="0" kern="1200" dirty="0" smtClean="0">
                <a:solidFill>
                  <a:schemeClr val="tx1"/>
                </a:solidFill>
                <a:effectLst/>
                <a:latin typeface="+mn-lt"/>
                <a:ea typeface="+mn-ea"/>
                <a:cs typeface="+mn-cs"/>
              </a:rPr>
              <a:t>语句以前性能非常好，但从未被选取并存储在 </a:t>
            </a:r>
            <a:r>
              <a:rPr lang="en-US" altLang="zh-CN" sz="1200" b="0" i="0" kern="1200" dirty="0" smtClean="0">
                <a:solidFill>
                  <a:schemeClr val="tx1"/>
                </a:solidFill>
                <a:effectLst/>
                <a:latin typeface="+mn-lt"/>
                <a:ea typeface="+mn-ea"/>
                <a:cs typeface="+mn-cs"/>
              </a:rPr>
              <a:t>AWR </a:t>
            </a:r>
            <a:r>
              <a:rPr lang="zh-CN" altLang="en-US" sz="1200" b="0" i="0" kern="1200" dirty="0" smtClean="0">
                <a:solidFill>
                  <a:schemeClr val="tx1"/>
                </a:solidFill>
                <a:effectLst/>
                <a:latin typeface="+mn-lt"/>
                <a:ea typeface="+mn-ea"/>
                <a:cs typeface="+mn-cs"/>
              </a:rPr>
              <a:t>中（并且可能不再在游标缓存中）。在这种情况下，</a:t>
            </a:r>
            <a:r>
              <a:rPr lang="en-US" altLang="zh-CN" sz="1200" b="0" i="0" kern="1200" dirty="0" smtClean="0">
                <a:solidFill>
                  <a:schemeClr val="tx1"/>
                </a:solidFill>
                <a:effectLst/>
                <a:latin typeface="+mn-lt"/>
                <a:ea typeface="+mn-ea"/>
                <a:cs typeface="+mn-cs"/>
              </a:rPr>
              <a:t>SPM </a:t>
            </a:r>
            <a:r>
              <a:rPr lang="zh-CN" altLang="en-US" sz="1200" b="0" i="0" kern="1200" dirty="0" smtClean="0">
                <a:solidFill>
                  <a:schemeClr val="tx1"/>
                </a:solidFill>
                <a:effectLst/>
                <a:latin typeface="+mn-lt"/>
                <a:ea typeface="+mn-ea"/>
                <a:cs typeface="+mn-cs"/>
              </a:rPr>
              <a:t>可能无法找到以前的好计划。如果您定期在 </a:t>
            </a:r>
            <a:r>
              <a:rPr lang="en-US" altLang="zh-CN" sz="1200" b="0" i="0" kern="1200" dirty="0" smtClean="0">
                <a:solidFill>
                  <a:schemeClr val="tx1"/>
                </a:solidFill>
                <a:effectLst/>
                <a:latin typeface="+mn-lt"/>
                <a:ea typeface="+mn-ea"/>
                <a:cs typeface="+mn-cs"/>
              </a:rPr>
              <a:t>SQL </a:t>
            </a:r>
            <a:r>
              <a:rPr lang="zh-CN" altLang="en-US" sz="1200" b="0" i="0" kern="1200" dirty="0" smtClean="0">
                <a:solidFill>
                  <a:schemeClr val="tx1"/>
                </a:solidFill>
                <a:effectLst/>
                <a:latin typeface="+mn-lt"/>
                <a:ea typeface="+mn-ea"/>
                <a:cs typeface="+mn-cs"/>
              </a:rPr>
              <a:t>调优集中捕获工作负载或启用</a:t>
            </a:r>
            <a:r>
              <a:rPr lang="zh-CN" altLang="en-US" sz="1200" b="0" i="0" u="none" strike="noStrike" kern="1200" dirty="0" smtClean="0">
                <a:solidFill>
                  <a:schemeClr val="tx1"/>
                </a:solidFill>
                <a:effectLst/>
                <a:latin typeface="+mn-lt"/>
                <a:ea typeface="+mn-ea"/>
                <a:cs typeface="+mn-cs"/>
                <a:hlinkClick r:id="rId3"/>
              </a:rPr>
              <a:t>自动 </a:t>
            </a:r>
            <a:r>
              <a:rPr lang="en-US" altLang="zh-CN" sz="1200" b="0" i="0" u="none" strike="noStrike" kern="1200" dirty="0" smtClean="0">
                <a:solidFill>
                  <a:schemeClr val="tx1"/>
                </a:solidFill>
                <a:effectLst/>
                <a:latin typeface="+mn-lt"/>
                <a:ea typeface="+mn-ea"/>
                <a:cs typeface="+mn-cs"/>
                <a:hlinkClick r:id="rId3"/>
              </a:rPr>
              <a:t>SQL </a:t>
            </a:r>
            <a:r>
              <a:rPr lang="zh-CN" altLang="en-US" sz="1200" b="0" i="0" u="none" strike="noStrike" kern="1200" dirty="0" smtClean="0">
                <a:solidFill>
                  <a:schemeClr val="tx1"/>
                </a:solidFill>
                <a:effectLst/>
                <a:latin typeface="+mn-lt"/>
                <a:ea typeface="+mn-ea"/>
                <a:cs typeface="+mn-cs"/>
                <a:hlinkClick r:id="rId3"/>
              </a:rPr>
              <a:t>调</a:t>
            </a:r>
            <a:r>
              <a:rPr lang="zh-CN" altLang="en-US" sz="1200" b="0" i="0" kern="1200" dirty="0" smtClean="0">
                <a:solidFill>
                  <a:schemeClr val="tx1"/>
                </a:solidFill>
                <a:effectLst/>
                <a:latin typeface="+mn-lt"/>
                <a:ea typeface="+mn-ea"/>
                <a:cs typeface="+mn-cs"/>
              </a:rPr>
              <a:t>优集，则可以降低这种风险。</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33</a:t>
            </a:fld>
            <a:endParaRPr lang="zh-CN" altLang="en-US"/>
          </a:p>
        </p:txBody>
      </p:sp>
    </p:spTree>
    <p:extLst>
      <p:ext uri="{BB962C8B-B14F-4D97-AF65-F5344CB8AC3E}">
        <p14:creationId xmlns:p14="http://schemas.microsoft.com/office/powerpoint/2010/main" val="390380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36</a:t>
            </a:fld>
            <a:endParaRPr lang="zh-CN" altLang="en-US"/>
          </a:p>
        </p:txBody>
      </p:sp>
    </p:spTree>
    <p:extLst>
      <p:ext uri="{BB962C8B-B14F-4D97-AF65-F5344CB8AC3E}">
        <p14:creationId xmlns:p14="http://schemas.microsoft.com/office/powerpoint/2010/main" val="88732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DBMS_AUTO_MV.RECOMMEND </a:t>
            </a:r>
            <a:r>
              <a:rPr lang="zh-CN" altLang="en-US" dirty="0" smtClean="0"/>
              <a:t>生成并报告</a:t>
            </a:r>
            <a:r>
              <a:rPr lang="en-US" altLang="zh-CN" dirty="0" smtClean="0"/>
              <a:t>SYS_AUTO_STS</a:t>
            </a:r>
            <a:r>
              <a:rPr lang="zh-CN" altLang="en-US" dirty="0" smtClean="0"/>
              <a:t>过去 </a:t>
            </a:r>
            <a:r>
              <a:rPr lang="en-US" altLang="zh-CN" dirty="0" smtClean="0"/>
              <a:t>24 </a:t>
            </a:r>
            <a:r>
              <a:rPr lang="zh-CN" altLang="en-US" dirty="0" smtClean="0"/>
              <a:t>小时使用的建议。请注意，默认行为是</a:t>
            </a:r>
            <a:r>
              <a:rPr lang="en-US" altLang="zh-CN" dirty="0" smtClean="0"/>
              <a:t>REPORT_ONLY</a:t>
            </a:r>
          </a:p>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43</a:t>
            </a:fld>
            <a:endParaRPr lang="zh-CN" altLang="en-US"/>
          </a:p>
        </p:txBody>
      </p:sp>
    </p:spTree>
    <p:extLst>
      <p:ext uri="{BB962C8B-B14F-4D97-AF65-F5344CB8AC3E}">
        <p14:creationId xmlns:p14="http://schemas.microsoft.com/office/powerpoint/2010/main" val="79993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Hang Manager may communicate with CSS for resolution</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47</a:t>
            </a:fld>
            <a:endParaRPr lang="zh-CN" altLang="en-US"/>
          </a:p>
        </p:txBody>
      </p:sp>
    </p:spTree>
    <p:extLst>
      <p:ext uri="{BB962C8B-B14F-4D97-AF65-F5344CB8AC3E}">
        <p14:creationId xmlns:p14="http://schemas.microsoft.com/office/powerpoint/2010/main" val="233493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Hang Manager may communicate with CSS for resolution</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48</a:t>
            </a:fld>
            <a:endParaRPr lang="zh-CN" altLang="en-US"/>
          </a:p>
        </p:txBody>
      </p:sp>
    </p:spTree>
    <p:extLst>
      <p:ext uri="{BB962C8B-B14F-4D97-AF65-F5344CB8AC3E}">
        <p14:creationId xmlns:p14="http://schemas.microsoft.com/office/powerpoint/2010/main" val="331347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Hang Manager may communicate with CSS for resolution</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49</a:t>
            </a:fld>
            <a:endParaRPr lang="zh-CN" altLang="en-US"/>
          </a:p>
        </p:txBody>
      </p:sp>
    </p:spTree>
    <p:extLst>
      <p:ext uri="{BB962C8B-B14F-4D97-AF65-F5344CB8AC3E}">
        <p14:creationId xmlns:p14="http://schemas.microsoft.com/office/powerpoint/2010/main" val="73636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err="1" smtClean="0">
                <a:solidFill>
                  <a:schemeClr val="tx1"/>
                </a:solidFill>
                <a:latin typeface="+mn-lt"/>
                <a:ea typeface="+mn-ea"/>
                <a:cs typeface="+mn-cs"/>
              </a:rPr>
              <a:t>Openworld</a:t>
            </a:r>
            <a:r>
              <a:rPr lang="en-US" altLang="zh-CN" sz="1200" b="0" i="0" u="none" strike="noStrike" kern="1200" baseline="0" dirty="0" smtClean="0">
                <a:solidFill>
                  <a:schemeClr val="tx1"/>
                </a:solidFill>
                <a:latin typeface="+mn-lt"/>
                <a:ea typeface="+mn-ea"/>
                <a:cs typeface="+mn-cs"/>
              </a:rPr>
              <a:t> 2017 - October</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54</a:t>
            </a:fld>
            <a:endParaRPr lang="zh-CN" altLang="en-US"/>
          </a:p>
        </p:txBody>
      </p:sp>
    </p:spTree>
    <p:extLst>
      <p:ext uri="{BB962C8B-B14F-4D97-AF65-F5344CB8AC3E}">
        <p14:creationId xmlns:p14="http://schemas.microsoft.com/office/powerpoint/2010/main" val="229528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4</a:t>
            </a:fld>
            <a:endParaRPr lang="zh-CN" altLang="en-US"/>
          </a:p>
        </p:txBody>
      </p:sp>
    </p:spTree>
    <p:extLst>
      <p:ext uri="{BB962C8B-B14F-4D97-AF65-F5344CB8AC3E}">
        <p14:creationId xmlns:p14="http://schemas.microsoft.com/office/powerpoint/2010/main" val="1534168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56</a:t>
            </a:fld>
            <a:endParaRPr lang="zh-CN" altLang="en-US"/>
          </a:p>
        </p:txBody>
      </p:sp>
    </p:spTree>
    <p:extLst>
      <p:ext uri="{BB962C8B-B14F-4D97-AF65-F5344CB8AC3E}">
        <p14:creationId xmlns:p14="http://schemas.microsoft.com/office/powerpoint/2010/main" val="423612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extLst>
      <p:ext uri="{BB962C8B-B14F-4D97-AF65-F5344CB8AC3E}">
        <p14:creationId xmlns:p14="http://schemas.microsoft.com/office/powerpoint/2010/main" val="320373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Resize</a:t>
            </a:r>
            <a:r>
              <a:rPr lang="en-US" altLang="zh-CN" baseline="0" dirty="0" smtClean="0"/>
              <a:t> </a:t>
            </a:r>
            <a:r>
              <a:rPr lang="en-US" altLang="zh-CN" baseline="0" dirty="0" err="1" smtClean="0"/>
              <a:t>tempfile</a:t>
            </a:r>
            <a:r>
              <a:rPr lang="en-US" altLang="zh-CN" baseline="0" dirty="0" smtClean="0"/>
              <a:t> ,drop old create new; 11g new  shrink space keep.</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8</a:t>
            </a:fld>
            <a:endParaRPr lang="zh-CN" altLang="en-US"/>
          </a:p>
        </p:txBody>
      </p:sp>
    </p:spTree>
    <p:extLst>
      <p:ext uri="{BB962C8B-B14F-4D97-AF65-F5344CB8AC3E}">
        <p14:creationId xmlns:p14="http://schemas.microsoft.com/office/powerpoint/2010/main" val="186390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该</a:t>
            </a:r>
            <a:r>
              <a:rPr lang="en-US" altLang="zh-CN" sz="1200" b="1" i="0" kern="1200" dirty="0" smtClean="0">
                <a:solidFill>
                  <a:schemeClr val="tx1"/>
                </a:solidFill>
                <a:effectLst/>
                <a:latin typeface="+mn-lt"/>
                <a:ea typeface="+mn-ea"/>
                <a:cs typeface="+mn-cs"/>
              </a:rPr>
              <a:t>autoupgrade.jar</a:t>
            </a:r>
            <a:r>
              <a:rPr lang="zh-CN" altLang="en-US" sz="1200" b="0" i="0" kern="1200" dirty="0" smtClean="0">
                <a:solidFill>
                  <a:schemeClr val="tx1"/>
                </a:solidFill>
                <a:effectLst/>
                <a:latin typeface="+mn-lt"/>
                <a:ea typeface="+mn-ea"/>
                <a:cs typeface="+mn-cs"/>
              </a:rPr>
              <a:t>文件默认情况下，在</a:t>
            </a:r>
            <a:r>
              <a:rPr lang="en-US" altLang="zh-CN" sz="1200" b="0" i="0" kern="1200" dirty="0" smtClean="0">
                <a:solidFill>
                  <a:schemeClr val="tx1"/>
                </a:solidFill>
                <a:effectLst/>
                <a:latin typeface="+mn-lt"/>
                <a:ea typeface="+mn-ea"/>
                <a:cs typeface="+mn-cs"/>
              </a:rPr>
              <a:t>Oracle</a:t>
            </a:r>
            <a:r>
              <a:rPr lang="zh-CN" altLang="en-US" sz="1200" b="0" i="0" kern="1200" dirty="0" smtClean="0">
                <a:solidFill>
                  <a:schemeClr val="tx1"/>
                </a:solidFill>
                <a:effectLst/>
                <a:latin typeface="+mn-lt"/>
                <a:ea typeface="+mn-ea"/>
                <a:cs typeface="+mn-cs"/>
              </a:rPr>
              <a:t>数据库</a:t>
            </a:r>
            <a:r>
              <a:rPr lang="en-US" altLang="zh-CN" sz="1200" b="0" i="0" kern="1200" dirty="0" smtClean="0">
                <a:solidFill>
                  <a:schemeClr val="tx1"/>
                </a:solidFill>
                <a:effectLst/>
                <a:latin typeface="+mn-lt"/>
                <a:ea typeface="+mn-ea"/>
                <a:cs typeface="+mn-cs"/>
              </a:rPr>
              <a:t>19c</a:t>
            </a:r>
            <a:r>
              <a:rPr lang="zh-CN" altLang="en-US" sz="1200" b="0" i="0" kern="1200" dirty="0" smtClean="0">
                <a:solidFill>
                  <a:schemeClr val="tx1"/>
                </a:solidFill>
                <a:effectLst/>
                <a:latin typeface="+mn-lt"/>
                <a:ea typeface="+mn-ea"/>
                <a:cs typeface="+mn-cs"/>
              </a:rPr>
              <a:t>中（</a:t>
            </a:r>
            <a:r>
              <a:rPr lang="en-US" altLang="zh-CN" sz="1200" b="0" i="0" kern="1200" dirty="0" smtClean="0">
                <a:solidFill>
                  <a:schemeClr val="tx1"/>
                </a:solidFill>
                <a:effectLst/>
                <a:latin typeface="+mn-lt"/>
                <a:ea typeface="+mn-ea"/>
                <a:cs typeface="+mn-cs"/>
              </a:rPr>
              <a:t>19.3</a:t>
            </a:r>
            <a:r>
              <a:rPr lang="zh-CN" altLang="en-US" sz="1200" b="0" i="0" kern="1200" dirty="0" smtClean="0">
                <a:solidFill>
                  <a:schemeClr val="tx1"/>
                </a:solidFill>
                <a:effectLst/>
                <a:latin typeface="+mn-lt"/>
                <a:ea typeface="+mn-ea"/>
                <a:cs typeface="+mn-cs"/>
              </a:rPr>
              <a:t>）和后期目标</a:t>
            </a:r>
            <a:r>
              <a:rPr lang="en-US" altLang="zh-CN" sz="1200" b="0" i="0" kern="1200" dirty="0" smtClean="0">
                <a:solidFill>
                  <a:schemeClr val="tx1"/>
                </a:solidFill>
                <a:effectLst/>
                <a:latin typeface="+mn-lt"/>
                <a:ea typeface="+mn-ea"/>
                <a:cs typeface="+mn-cs"/>
              </a:rPr>
              <a:t>Oracle</a:t>
            </a:r>
            <a:r>
              <a:rPr lang="zh-CN" altLang="en-US" sz="1200" b="0" i="0" kern="1200" dirty="0" smtClean="0">
                <a:solidFill>
                  <a:schemeClr val="tx1"/>
                </a:solidFill>
                <a:effectLst/>
                <a:latin typeface="+mn-lt"/>
                <a:ea typeface="+mn-ea"/>
                <a:cs typeface="+mn-cs"/>
              </a:rPr>
              <a:t>家园存在。</a:t>
            </a:r>
          </a:p>
          <a:p>
            <a:r>
              <a:rPr lang="zh-CN" altLang="en-US" sz="1200" b="0" i="0" kern="1200" dirty="0" smtClean="0">
                <a:solidFill>
                  <a:schemeClr val="tx1"/>
                </a:solidFill>
                <a:effectLst/>
                <a:latin typeface="+mn-lt"/>
                <a:ea typeface="+mn-ea"/>
                <a:cs typeface="+mn-cs"/>
              </a:rPr>
              <a:t>自动升级。</a:t>
            </a:r>
            <a:r>
              <a:rPr lang="en-US" altLang="zh-CN" sz="1200" b="0" i="0" kern="1200" dirty="0" smtClean="0">
                <a:solidFill>
                  <a:schemeClr val="tx1"/>
                </a:solidFill>
                <a:effectLst/>
                <a:latin typeface="+mn-lt"/>
                <a:ea typeface="+mn-ea"/>
                <a:cs typeface="+mn-cs"/>
              </a:rPr>
              <a:t>jar </a:t>
            </a:r>
            <a:r>
              <a:rPr lang="zh-CN" altLang="en-US" sz="1200" b="0" i="0" kern="1200" dirty="0" smtClean="0">
                <a:solidFill>
                  <a:schemeClr val="tx1"/>
                </a:solidFill>
                <a:effectLst/>
                <a:latin typeface="+mn-lt"/>
                <a:ea typeface="+mn-ea"/>
                <a:cs typeface="+mn-cs"/>
              </a:rPr>
              <a:t>文件在 </a:t>
            </a:r>
            <a:r>
              <a:rPr lang="en-US" altLang="zh-CN" sz="1200" b="0" i="0" kern="1200" dirty="0" smtClean="0">
                <a:solidFill>
                  <a:schemeClr val="tx1"/>
                </a:solidFill>
                <a:effectLst/>
                <a:latin typeface="+mn-lt"/>
                <a:ea typeface="+mn-ea"/>
                <a:cs typeface="+mn-cs"/>
              </a:rPr>
              <a:t>$ORACLE_HOME/</a:t>
            </a:r>
            <a:r>
              <a:rPr lang="en-US" altLang="zh-CN" sz="1200" b="0" i="0" kern="1200" dirty="0" err="1" smtClean="0">
                <a:solidFill>
                  <a:schemeClr val="tx1"/>
                </a:solidFill>
                <a:effectLst/>
                <a:latin typeface="+mn-lt"/>
                <a:ea typeface="+mn-ea"/>
                <a:cs typeface="+mn-cs"/>
              </a:rPr>
              <a:t>rdbms</a:t>
            </a:r>
            <a:r>
              <a:rPr lang="en-US" altLang="zh-CN" sz="1200" b="0" i="0" kern="1200" dirty="0" smtClean="0">
                <a:solidFill>
                  <a:schemeClr val="tx1"/>
                </a:solidFill>
                <a:effectLst/>
                <a:latin typeface="+mn-lt"/>
                <a:ea typeface="+mn-ea"/>
                <a:cs typeface="+mn-cs"/>
              </a:rPr>
              <a:t>/admin </a:t>
            </a:r>
            <a:r>
              <a:rPr lang="zh-CN" altLang="en-US" sz="1200" b="0" i="0" kern="1200" dirty="0" smtClean="0">
                <a:solidFill>
                  <a:schemeClr val="tx1"/>
                </a:solidFill>
                <a:effectLst/>
                <a:latin typeface="+mn-lt"/>
                <a:ea typeface="+mn-ea"/>
                <a:cs typeface="+mn-cs"/>
              </a:rPr>
              <a:t>目录中的 </a:t>
            </a:r>
            <a:r>
              <a:rPr lang="en-US" altLang="zh-CN" sz="1200" b="0" i="0" kern="1200" dirty="0" smtClean="0">
                <a:solidFill>
                  <a:schemeClr val="tx1"/>
                </a:solidFill>
                <a:effectLst/>
                <a:latin typeface="+mn-lt"/>
                <a:ea typeface="+mn-ea"/>
                <a:cs typeface="+mn-cs"/>
              </a:rPr>
              <a:t>Oracle 19c </a:t>
            </a:r>
            <a:r>
              <a:rPr lang="zh-CN" altLang="en-US" sz="1200" b="0" i="0" kern="1200" dirty="0" smtClean="0">
                <a:solidFill>
                  <a:schemeClr val="tx1"/>
                </a:solidFill>
                <a:effectLst/>
                <a:latin typeface="+mn-lt"/>
                <a:ea typeface="+mn-ea"/>
                <a:cs typeface="+mn-cs"/>
              </a:rPr>
              <a:t>数据库软件中可用。</a:t>
            </a:r>
          </a:p>
          <a:p>
            <a:r>
              <a:rPr lang="zh-CN" altLang="en-US" sz="1200" b="0" i="0" kern="1200" dirty="0" smtClean="0">
                <a:solidFill>
                  <a:schemeClr val="tx1"/>
                </a:solidFill>
                <a:effectLst/>
                <a:latin typeface="+mn-lt"/>
                <a:ea typeface="+mn-ea"/>
                <a:cs typeface="+mn-cs"/>
              </a:rPr>
              <a:t>在使用 </a:t>
            </a:r>
            <a:r>
              <a:rPr lang="en-US" altLang="zh-CN" sz="1200" b="0" i="0" kern="1200" dirty="0" err="1" smtClean="0">
                <a:solidFill>
                  <a:schemeClr val="tx1"/>
                </a:solidFill>
                <a:effectLst/>
                <a:latin typeface="+mn-lt"/>
                <a:ea typeface="+mn-ea"/>
                <a:cs typeface="+mn-cs"/>
              </a:rPr>
              <a:t>AutoUpgrade</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之前，</a:t>
            </a:r>
            <a:r>
              <a:rPr lang="en-US" altLang="zh-CN" sz="1200" b="0" i="0" kern="1200" dirty="0" smtClean="0">
                <a:solidFill>
                  <a:schemeClr val="tx1"/>
                </a:solidFill>
                <a:effectLst/>
                <a:latin typeface="+mn-lt"/>
                <a:ea typeface="+mn-ea"/>
                <a:cs typeface="+mn-cs"/>
              </a:rPr>
              <a:t>Oracle </a:t>
            </a:r>
            <a:r>
              <a:rPr lang="zh-CN" altLang="en-US" sz="1200" b="0" i="0" kern="1200" dirty="0" smtClean="0">
                <a:solidFill>
                  <a:schemeClr val="tx1"/>
                </a:solidFill>
                <a:effectLst/>
                <a:latin typeface="+mn-lt"/>
                <a:ea typeface="+mn-ea"/>
                <a:cs typeface="+mn-cs"/>
              </a:rPr>
              <a:t>建议您从 </a:t>
            </a:r>
            <a:r>
              <a:rPr lang="en-US" altLang="zh-CN" sz="1200" b="0" i="0" kern="1200" dirty="0" smtClean="0">
                <a:solidFill>
                  <a:schemeClr val="tx1"/>
                </a:solidFill>
                <a:effectLst/>
                <a:latin typeface="+mn-lt"/>
                <a:ea typeface="+mn-ea"/>
                <a:cs typeface="+mn-cs"/>
              </a:rPr>
              <a:t>MOS </a:t>
            </a:r>
            <a:r>
              <a:rPr lang="zh-CN" altLang="en-US" sz="1200" b="0" i="0" kern="1200" dirty="0" smtClean="0">
                <a:solidFill>
                  <a:schemeClr val="tx1"/>
                </a:solidFill>
                <a:effectLst/>
                <a:latin typeface="+mn-lt"/>
                <a:ea typeface="+mn-ea"/>
                <a:cs typeface="+mn-cs"/>
              </a:rPr>
              <a:t>下载最新的 </a:t>
            </a:r>
            <a:r>
              <a:rPr lang="en-US" altLang="zh-CN" sz="1200" b="0" i="0" kern="1200" dirty="0" err="1" smtClean="0">
                <a:solidFill>
                  <a:schemeClr val="tx1"/>
                </a:solidFill>
                <a:effectLst/>
                <a:latin typeface="+mn-lt"/>
                <a:ea typeface="+mn-ea"/>
                <a:cs typeface="+mn-cs"/>
              </a:rPr>
              <a:t>Autoupgrade</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版本。注：</a:t>
            </a:r>
            <a:r>
              <a:rPr lang="en-US" altLang="zh-CN" sz="1200" b="1" i="1" kern="1200" dirty="0" smtClean="0">
                <a:solidFill>
                  <a:schemeClr val="tx1"/>
                </a:solidFill>
                <a:effectLst/>
                <a:latin typeface="+mn-lt"/>
                <a:ea typeface="+mn-ea"/>
                <a:cs typeface="+mn-cs"/>
              </a:rPr>
              <a:t>2485457.1 – </a:t>
            </a:r>
            <a:r>
              <a:rPr lang="en-US" altLang="zh-CN" sz="1200" b="1" i="1" kern="1200" dirty="0" err="1" smtClean="0">
                <a:solidFill>
                  <a:schemeClr val="tx1"/>
                </a:solidFill>
                <a:effectLst/>
                <a:latin typeface="+mn-lt"/>
                <a:ea typeface="+mn-ea"/>
                <a:cs typeface="+mn-cs"/>
              </a:rPr>
              <a:t>AutoUpgrade</a:t>
            </a:r>
            <a:r>
              <a:rPr lang="en-US" altLang="zh-CN" sz="1200" b="1" i="1" kern="1200" dirty="0" smtClean="0">
                <a:solidFill>
                  <a:schemeClr val="tx1"/>
                </a:solidFill>
                <a:effectLst/>
                <a:latin typeface="+mn-lt"/>
                <a:ea typeface="+mn-ea"/>
                <a:cs typeface="+mn-cs"/>
              </a:rPr>
              <a:t> Tool</a:t>
            </a:r>
            <a:r>
              <a:rPr lang="zh-CN" altLang="en-US" sz="1200" b="1" i="1"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9</a:t>
            </a:fld>
            <a:endParaRPr lang="zh-CN" altLang="en-US"/>
          </a:p>
        </p:txBody>
      </p:sp>
    </p:spTree>
    <p:extLst>
      <p:ext uri="{BB962C8B-B14F-4D97-AF65-F5344CB8AC3E}">
        <p14:creationId xmlns:p14="http://schemas.microsoft.com/office/powerpoint/2010/main" val="262218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r>
              <a:rPr lang="zh-CN" altLang="en-US" sz="1200" kern="1200" dirty="0" smtClean="0">
                <a:solidFill>
                  <a:schemeClr val="tx1"/>
                </a:solidFill>
                <a:effectLst/>
                <a:latin typeface="+mn-lt"/>
                <a:ea typeface="+mn-ea"/>
                <a:cs typeface="+mn-cs"/>
              </a:rPr>
              <a:t>企业存储和管理的数据量正在迅速增长</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各种行业估计表明，数据量每 </a:t>
            </a:r>
            <a:r>
              <a:rPr lang="en-US" altLang="zh-CN" sz="1200" kern="1200" dirty="0" smtClean="0">
                <a:solidFill>
                  <a:schemeClr val="tx1"/>
                </a:solidFill>
                <a:effectLst/>
                <a:latin typeface="+mn-lt"/>
                <a:ea typeface="+mn-ea"/>
                <a:cs typeface="+mn-cs"/>
              </a:rPr>
              <a:t>2-3 </a:t>
            </a:r>
            <a:r>
              <a:rPr lang="zh-CN" altLang="en-US" sz="1200" kern="1200" dirty="0" smtClean="0">
                <a:solidFill>
                  <a:schemeClr val="tx1"/>
                </a:solidFill>
                <a:effectLst/>
                <a:latin typeface="+mn-lt"/>
                <a:ea typeface="+mn-ea"/>
                <a:cs typeface="+mn-cs"/>
              </a:rPr>
              <a:t>年翻一番。 数据的快速增长给 </a:t>
            </a:r>
            <a:r>
              <a:rPr lang="en-US" altLang="zh-CN" sz="1200" kern="1200" dirty="0" smtClean="0">
                <a:solidFill>
                  <a:schemeClr val="tx1"/>
                </a:solidFill>
                <a:effectLst/>
                <a:latin typeface="+mn-lt"/>
                <a:ea typeface="+mn-ea"/>
                <a:cs typeface="+mn-cs"/>
              </a:rPr>
              <a:t>IT </a:t>
            </a:r>
            <a:r>
              <a:rPr lang="zh-CN" altLang="en-US" sz="1200" kern="1200" dirty="0" smtClean="0">
                <a:solidFill>
                  <a:schemeClr val="tx1"/>
                </a:solidFill>
                <a:effectLst/>
                <a:latin typeface="+mn-lt"/>
                <a:ea typeface="+mn-ea"/>
                <a:cs typeface="+mn-cs"/>
              </a:rPr>
              <a:t>带来了巨大的成本和性能挑战 </a:t>
            </a:r>
          </a:p>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13</a:t>
            </a:fld>
            <a:endParaRPr lang="zh-CN" altLang="en-US"/>
          </a:p>
        </p:txBody>
      </p:sp>
    </p:spTree>
    <p:extLst>
      <p:ext uri="{BB962C8B-B14F-4D97-AF65-F5344CB8AC3E}">
        <p14:creationId xmlns:p14="http://schemas.microsoft.com/office/powerpoint/2010/main" val="351948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最小权限驱动是安全团队和最终用户之间内部摩擦的持续来源</a:t>
            </a:r>
            <a:r>
              <a:rPr lang="zh-CN" altLang="en-US" sz="1200" b="0" i="0" kern="1200" dirty="0" smtClean="0">
                <a:solidFill>
                  <a:schemeClr val="tx1"/>
                </a:solidFill>
                <a:effectLst/>
                <a:latin typeface="+mn-lt"/>
                <a:ea typeface="+mn-ea"/>
                <a:cs typeface="+mn-cs"/>
              </a:rPr>
              <a:t>用户自然会尝试获得最高级别的权限，因为这使他们的工作更轻松并减少了由于权限不足而被阻止的机会。安全管理员固有地尝试最大限度地减少权限分配，以减少最终用户帐户被盗时造成的损害。 双方都无法确定 权限边界数据库权限模型可能非常复杂，可能有数以万计的权限组合。权限分析让安全团队通过监控数据库用户</a:t>
            </a:r>
            <a:r>
              <a:rPr lang="zh-CN" altLang="en-US" sz="1200" b="0" i="1" kern="1200" dirty="0" smtClean="0">
                <a:solidFill>
                  <a:schemeClr val="tx1"/>
                </a:solidFill>
                <a:effectLst/>
                <a:latin typeface="+mn-lt"/>
                <a:ea typeface="+mn-ea"/>
                <a:cs typeface="+mn-cs"/>
              </a:rPr>
              <a:t>实际使用的</a:t>
            </a:r>
            <a:r>
              <a:rPr lang="zh-CN" altLang="en-US" sz="1200" b="0" i="0" kern="1200" dirty="0" smtClean="0">
                <a:solidFill>
                  <a:schemeClr val="tx1"/>
                </a:solidFill>
                <a:effectLst/>
                <a:latin typeface="+mn-lt"/>
                <a:ea typeface="+mn-ea"/>
                <a:cs typeface="+mn-cs"/>
              </a:rPr>
              <a:t>权限来消除管理最小权限的猜测。通过权限分析，无需猜测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如果数据库用户拥有从未使用过的权限，则不需要这些权限，并且可以安全地删除这些权限，而不会影响用户完成工作的能力。</a:t>
            </a:r>
            <a:endParaRPr lang="zh-CN" altLang="en-US" dirty="0"/>
          </a:p>
        </p:txBody>
      </p:sp>
      <p:sp>
        <p:nvSpPr>
          <p:cNvPr id="4" name="灯片编号占位符 3"/>
          <p:cNvSpPr>
            <a:spLocks noGrp="1"/>
          </p:cNvSpPr>
          <p:nvPr>
            <p:ph type="sldNum" sz="quarter" idx="10"/>
          </p:nvPr>
        </p:nvSpPr>
        <p:spPr/>
        <p:txBody>
          <a:bodyPr/>
          <a:lstStyle/>
          <a:p>
            <a:fld id="{0FCACAC8-B0AF-404B-A955-F05D4217C361}" type="slidenum">
              <a:rPr lang="zh-CN" altLang="en-US" smtClean="0"/>
              <a:pPr/>
              <a:t>14</a:t>
            </a:fld>
            <a:endParaRPr lang="zh-CN" altLang="en-US"/>
          </a:p>
        </p:txBody>
      </p:sp>
    </p:spTree>
    <p:extLst>
      <p:ext uri="{BB962C8B-B14F-4D97-AF65-F5344CB8AC3E}">
        <p14:creationId xmlns:p14="http://schemas.microsoft.com/office/powerpoint/2010/main" val="191366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12.2 </a:t>
            </a:r>
            <a:r>
              <a:rPr lang="zh-CN" altLang="en-US" sz="1200" dirty="0" smtClean="0"/>
              <a:t>中的新索引使用跟踪非常适合获取有关索引使用的统计信息，比我们之前使用的简单的“是</a:t>
            </a:r>
            <a:r>
              <a:rPr lang="en-US" altLang="zh-CN" sz="1200" dirty="0" smtClean="0"/>
              <a:t>/</a:t>
            </a:r>
            <a:r>
              <a:rPr lang="zh-CN" altLang="en-US" sz="1200" dirty="0" smtClean="0"/>
              <a:t>否”标志更好。但是检测哪个索引未被使用并且可以安全删除仍然是一件复杂的事情，需要应用知识和全面的非回归测试。</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18</a:t>
            </a:fld>
            <a:endParaRPr lang="zh-CN" altLang="en-US"/>
          </a:p>
        </p:txBody>
      </p:sp>
    </p:spTree>
    <p:extLst>
      <p:ext uri="{BB962C8B-B14F-4D97-AF65-F5344CB8AC3E}">
        <p14:creationId xmlns:p14="http://schemas.microsoft.com/office/powerpoint/2010/main" val="214562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华文仿宋" panose="02010600040101010101" pitchFamily="2" charset="-122"/>
                <a:ea typeface="华文仿宋" panose="02010600040101010101" pitchFamily="2" charset="-122"/>
              </a:rPr>
              <a:t>在</a:t>
            </a:r>
            <a:r>
              <a:rPr lang="en-US" altLang="zh-CN" sz="1200" dirty="0" smtClean="0">
                <a:latin typeface="华文仿宋" panose="02010600040101010101" pitchFamily="2" charset="-122"/>
                <a:ea typeface="华文仿宋" panose="02010600040101010101" pitchFamily="2" charset="-122"/>
              </a:rPr>
              <a:t>12c</a:t>
            </a:r>
            <a:r>
              <a:rPr lang="zh-CN" altLang="en-US" sz="1200" dirty="0" smtClean="0">
                <a:latin typeface="华文仿宋" panose="02010600040101010101" pitchFamily="2" charset="-122"/>
                <a:ea typeface="华文仿宋" panose="02010600040101010101" pitchFamily="2" charset="-122"/>
              </a:rPr>
              <a:t>以前的版本数据库实例使用操作系统认证连接</a:t>
            </a:r>
            <a:r>
              <a:rPr lang="en-US" altLang="zh-CN" sz="1200" dirty="0" smtClean="0">
                <a:latin typeface="华文仿宋" panose="02010600040101010101" pitchFamily="2" charset="-122"/>
                <a:ea typeface="华文仿宋" panose="02010600040101010101" pitchFamily="2" charset="-122"/>
              </a:rPr>
              <a:t>ASM</a:t>
            </a:r>
            <a:r>
              <a:rPr lang="zh-CN" altLang="en-US" sz="1200" dirty="0" smtClean="0">
                <a:latin typeface="华文仿宋" panose="02010600040101010101" pitchFamily="2" charset="-122"/>
                <a:ea typeface="华文仿宋" panose="02010600040101010101" pitchFamily="2" charset="-122"/>
              </a:rPr>
              <a:t>实例，因为</a:t>
            </a:r>
            <a:r>
              <a:rPr lang="en-US" altLang="zh-CN" sz="1200" dirty="0" smtClean="0">
                <a:latin typeface="华文仿宋" panose="02010600040101010101" pitchFamily="2" charset="-122"/>
                <a:ea typeface="华文仿宋" panose="02010600040101010101" pitchFamily="2" charset="-122"/>
              </a:rPr>
              <a:t>ASM CLIENT(DB INSTANCE)</a:t>
            </a:r>
            <a:r>
              <a:rPr lang="zh-CN" altLang="en-US" sz="1200" dirty="0" smtClean="0">
                <a:latin typeface="华文仿宋" panose="02010600040101010101" pitchFamily="2" charset="-122"/>
                <a:ea typeface="华文仿宋" panose="02010600040101010101" pitchFamily="2" charset="-122"/>
              </a:rPr>
              <a:t>和</a:t>
            </a:r>
            <a:r>
              <a:rPr lang="en-US" altLang="zh-CN" sz="1200" dirty="0" smtClean="0">
                <a:latin typeface="华文仿宋" panose="02010600040101010101" pitchFamily="2" charset="-122"/>
                <a:ea typeface="华文仿宋" panose="02010600040101010101" pitchFamily="2" charset="-122"/>
              </a:rPr>
              <a:t>ASM Server</a:t>
            </a:r>
            <a:r>
              <a:rPr lang="zh-CN" altLang="en-US" sz="1200" dirty="0" smtClean="0">
                <a:latin typeface="华文仿宋" panose="02010600040101010101" pitchFamily="2" charset="-122"/>
                <a:ea typeface="华文仿宋" panose="02010600040101010101" pitchFamily="2" charset="-122"/>
              </a:rPr>
              <a:t>总是在同一个主机上， 从</a:t>
            </a:r>
            <a:r>
              <a:rPr lang="en-US" altLang="zh-CN" sz="1200" dirty="0" smtClean="0">
                <a:latin typeface="华文仿宋" panose="02010600040101010101" pitchFamily="2" charset="-122"/>
                <a:ea typeface="华文仿宋" panose="02010600040101010101" pitchFamily="2" charset="-122"/>
              </a:rPr>
              <a:t>12c</a:t>
            </a:r>
            <a:r>
              <a:rPr lang="zh-CN" altLang="en-US" sz="1200" dirty="0" smtClean="0">
                <a:latin typeface="华文仿宋" panose="02010600040101010101" pitchFamily="2" charset="-122"/>
                <a:ea typeface="华文仿宋" panose="02010600040101010101" pitchFamily="2" charset="-122"/>
              </a:rPr>
              <a:t>版本开始引入的</a:t>
            </a:r>
            <a:r>
              <a:rPr lang="en-US" altLang="zh-CN" sz="1200" dirty="0" smtClean="0">
                <a:latin typeface="华文仿宋" panose="02010600040101010101" pitchFamily="2" charset="-122"/>
                <a:ea typeface="华文仿宋" panose="02010600040101010101" pitchFamily="2" charset="-122"/>
              </a:rPr>
              <a:t>FLEX ASM</a:t>
            </a:r>
            <a:r>
              <a:rPr lang="zh-CN" altLang="en-US" sz="1200" dirty="0" smtClean="0">
                <a:latin typeface="华文仿宋" panose="02010600040101010101" pitchFamily="2" charset="-122"/>
                <a:ea typeface="华文仿宋" panose="02010600040101010101" pitchFamily="2" charset="-122"/>
              </a:rPr>
              <a:t>架构允许数据库实例可以和</a:t>
            </a:r>
            <a:r>
              <a:rPr lang="en-US" altLang="zh-CN" sz="1200" dirty="0" smtClean="0">
                <a:latin typeface="华文仿宋" panose="02010600040101010101" pitchFamily="2" charset="-122"/>
                <a:ea typeface="华文仿宋" panose="02010600040101010101" pitchFamily="2" charset="-122"/>
              </a:rPr>
              <a:t>ASM</a:t>
            </a:r>
            <a:r>
              <a:rPr lang="zh-CN" altLang="en-US" sz="1200" dirty="0" smtClean="0">
                <a:latin typeface="华文仿宋" panose="02010600040101010101" pitchFamily="2" charset="-122"/>
                <a:ea typeface="华文仿宋" panose="02010600040101010101" pitchFamily="2" charset="-122"/>
              </a:rPr>
              <a:t>运行在不同的主机中， 使用</a:t>
            </a:r>
            <a:r>
              <a:rPr lang="en-US" altLang="zh-CN" sz="1200" dirty="0" smtClean="0">
                <a:latin typeface="华文仿宋" panose="02010600040101010101" pitchFamily="2" charset="-122"/>
                <a:ea typeface="华文仿宋" panose="02010600040101010101" pitchFamily="2" charset="-122"/>
              </a:rPr>
              <a:t>FLEX ASM user password</a:t>
            </a:r>
            <a:r>
              <a:rPr lang="zh-CN" altLang="en-US" sz="1200" dirty="0" smtClean="0">
                <a:latin typeface="华文仿宋" panose="02010600040101010101" pitchFamily="2" charset="-122"/>
                <a:ea typeface="华文仿宋" panose="02010600040101010101" pitchFamily="2" charset="-122"/>
              </a:rPr>
              <a:t>文件认证， </a:t>
            </a:r>
            <a:r>
              <a:rPr lang="en-US" altLang="zh-CN" sz="1200" dirty="0" smtClean="0">
                <a:latin typeface="华文仿宋" panose="02010600040101010101" pitchFamily="2" charset="-122"/>
                <a:ea typeface="华文仿宋" panose="02010600040101010101" pitchFamily="2" charset="-122"/>
              </a:rPr>
              <a:t>ASM </a:t>
            </a:r>
            <a:r>
              <a:rPr lang="zh-CN" altLang="en-US" sz="1200" dirty="0" smtClean="0">
                <a:latin typeface="华文仿宋" panose="02010600040101010101" pitchFamily="2" charset="-122"/>
                <a:ea typeface="华文仿宋" panose="02010600040101010101" pitchFamily="2" charset="-122"/>
              </a:rPr>
              <a:t>密码文件存储在</a:t>
            </a:r>
            <a:r>
              <a:rPr lang="en-US" altLang="zh-CN" sz="1200" dirty="0" smtClean="0">
                <a:latin typeface="华文仿宋" panose="02010600040101010101" pitchFamily="2" charset="-122"/>
                <a:ea typeface="华文仿宋" panose="02010600040101010101" pitchFamily="2" charset="-122"/>
              </a:rPr>
              <a:t>ASM DISKGROUP</a:t>
            </a:r>
            <a:r>
              <a:rPr lang="zh-CN" altLang="en-US" sz="1200" dirty="0" smtClean="0">
                <a:latin typeface="华文仿宋" panose="02010600040101010101" pitchFamily="2" charset="-122"/>
                <a:ea typeface="华文仿宋" panose="02010600040101010101" pitchFamily="2" charset="-122"/>
              </a:rPr>
              <a:t>中， 同时在创建</a:t>
            </a:r>
            <a:r>
              <a:rPr lang="en-US" altLang="zh-CN" sz="1200" dirty="0" smtClean="0">
                <a:latin typeface="华文仿宋" panose="02010600040101010101" pitchFamily="2" charset="-122"/>
                <a:ea typeface="华文仿宋" panose="02010600040101010101" pitchFamily="2" charset="-122"/>
              </a:rPr>
              <a:t>Flex ASM</a:t>
            </a:r>
            <a:r>
              <a:rPr lang="zh-CN" altLang="en-US" sz="1200" dirty="0" smtClean="0">
                <a:latin typeface="华文仿宋" panose="02010600040101010101" pitchFamily="2" charset="-122"/>
                <a:ea typeface="华文仿宋" panose="02010600040101010101" pitchFamily="2" charset="-122"/>
              </a:rPr>
              <a:t>时会默认创建</a:t>
            </a:r>
            <a:r>
              <a:rPr lang="en-US" altLang="zh-CN" sz="1200" dirty="0" smtClean="0">
                <a:latin typeface="华文仿宋" panose="02010600040101010101" pitchFamily="2" charset="-122"/>
                <a:ea typeface="华文仿宋" panose="02010600040101010101" pitchFamily="2" charset="-122"/>
              </a:rPr>
              <a:t>ASM USER</a:t>
            </a:r>
            <a:r>
              <a:rPr lang="zh-CN" altLang="en-US" sz="1200" dirty="0" smtClean="0">
                <a:latin typeface="华文仿宋" panose="02010600040101010101" pitchFamily="2" charset="-122"/>
                <a:ea typeface="华文仿宋" panose="02010600040101010101" pitchFamily="2" charset="-122"/>
              </a:rPr>
              <a:t>。</a:t>
            </a:r>
            <a:r>
              <a:rPr lang="en-US" altLang="zh-CN" sz="1200" dirty="0" smtClean="0">
                <a:latin typeface="华文仿宋" panose="02010600040101010101" pitchFamily="2" charset="-122"/>
                <a:ea typeface="华文仿宋" panose="02010600040101010101" pitchFamily="2" charset="-122"/>
              </a:rPr>
              <a:t>Flex ASM </a:t>
            </a:r>
            <a:r>
              <a:rPr lang="zh-CN" altLang="en-US" sz="1200" dirty="0" smtClean="0">
                <a:latin typeface="华文仿宋" panose="02010600040101010101" pitchFamily="2" charset="-122"/>
                <a:ea typeface="华文仿宋" panose="02010600040101010101" pitchFamily="2" charset="-122"/>
              </a:rPr>
              <a:t>也支持</a:t>
            </a:r>
            <a:r>
              <a:rPr lang="en-US" altLang="zh-CN" sz="1200" dirty="0" smtClean="0">
                <a:latin typeface="华文仿宋" panose="02010600040101010101" pitchFamily="2" charset="-122"/>
                <a:ea typeface="华文仿宋" panose="02010600040101010101" pitchFamily="2" charset="-122"/>
              </a:rPr>
              <a:t>oracle 12c</a:t>
            </a:r>
            <a:r>
              <a:rPr lang="zh-CN" altLang="en-US" sz="1200" dirty="0" smtClean="0">
                <a:latin typeface="华文仿宋" panose="02010600040101010101" pitchFamily="2" charset="-122"/>
                <a:ea typeface="华文仿宋" panose="02010600040101010101" pitchFamily="2" charset="-122"/>
              </a:rPr>
              <a:t>前版本的</a:t>
            </a:r>
            <a:r>
              <a:rPr lang="en-US" altLang="zh-CN" sz="1200" dirty="0" err="1" smtClean="0">
                <a:latin typeface="华文仿宋" panose="02010600040101010101" pitchFamily="2" charset="-122"/>
                <a:ea typeface="华文仿宋" panose="02010600040101010101" pitchFamily="2" charset="-122"/>
              </a:rPr>
              <a:t>rdbms</a:t>
            </a:r>
            <a:r>
              <a:rPr lang="en-US" altLang="zh-CN" sz="1200" dirty="0" smtClean="0">
                <a:latin typeface="华文仿宋" panose="02010600040101010101" pitchFamily="2" charset="-122"/>
                <a:ea typeface="华文仿宋" panose="02010600040101010101" pitchFamily="2" charset="-122"/>
              </a:rPr>
              <a:t>, </a:t>
            </a:r>
            <a:r>
              <a:rPr lang="zh-CN" altLang="en-US" sz="1200" dirty="0" smtClean="0">
                <a:latin typeface="华文仿宋" panose="02010600040101010101" pitchFamily="2" charset="-122"/>
                <a:ea typeface="华文仿宋" panose="02010600040101010101" pitchFamily="2" charset="-122"/>
              </a:rPr>
              <a:t>同样也是建议使用的</a:t>
            </a:r>
            <a:r>
              <a:rPr lang="en-US" altLang="zh-CN" sz="1200" dirty="0" smtClean="0">
                <a:latin typeface="华文仿宋" panose="02010600040101010101" pitchFamily="2" charset="-122"/>
                <a:ea typeface="华文仿宋" panose="02010600040101010101" pitchFamily="2" charset="-122"/>
              </a:rPr>
              <a:t>ASM</a:t>
            </a:r>
            <a:r>
              <a:rPr lang="zh-CN" altLang="en-US" sz="1200" dirty="0" smtClean="0">
                <a:latin typeface="华文仿宋" panose="02010600040101010101" pitchFamily="2" charset="-122"/>
                <a:ea typeface="华文仿宋" panose="02010600040101010101" pitchFamily="2" charset="-122"/>
              </a:rPr>
              <a:t>架构</a:t>
            </a:r>
            <a:endParaRPr lang="zh-CN" altLang="en-US" dirty="0"/>
          </a:p>
        </p:txBody>
      </p:sp>
      <p:sp>
        <p:nvSpPr>
          <p:cNvPr id="4" name="灯片编号占位符 3"/>
          <p:cNvSpPr>
            <a:spLocks noGrp="1"/>
          </p:cNvSpPr>
          <p:nvPr>
            <p:ph type="sldNum" sz="quarter" idx="10"/>
          </p:nvPr>
        </p:nvSpPr>
        <p:spPr/>
        <p:txBody>
          <a:bodyPr/>
          <a:lstStyle/>
          <a:p>
            <a:fld id="{D35C5FE5-D4A9-4C27-8A26-AC7066A943C2}" type="slidenum">
              <a:rPr lang="zh-CN" altLang="en-US" smtClean="0"/>
              <a:t>23</a:t>
            </a:fld>
            <a:endParaRPr lang="zh-CN" altLang="en-US"/>
          </a:p>
        </p:txBody>
      </p:sp>
    </p:spTree>
    <p:extLst>
      <p:ext uri="{BB962C8B-B14F-4D97-AF65-F5344CB8AC3E}">
        <p14:creationId xmlns:p14="http://schemas.microsoft.com/office/powerpoint/2010/main" val="162621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761488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190009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317147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pic>
        <p:nvPicPr>
          <p:cNvPr id="7" name="图片 6" descr="F:\数据技术嘉年华\2021ppt\2021数据技术嘉年华-标准背景.jpg2021数据技术嘉年华-标准背景"/>
          <p:cNvPicPr>
            <a:picLocks noChangeAspect="1"/>
          </p:cNvPicPr>
          <p:nvPr userDrawn="1"/>
        </p:nvPicPr>
        <p:blipFill>
          <a:blip r:embed="rId2"/>
          <a:srcRect/>
          <a:stretch>
            <a:fillRect/>
          </a:stretch>
        </p:blipFill>
        <p:spPr>
          <a:xfrm>
            <a:off x="-34070" y="-16438"/>
            <a:ext cx="12225867" cy="6877473"/>
          </a:xfrm>
          <a:prstGeom prst="rect">
            <a:avLst/>
          </a:prstGeom>
        </p:spPr>
      </p:pic>
      <p:pic>
        <p:nvPicPr>
          <p:cNvPr id="3" name="图片 2" descr="F:\数据技术嘉年华\2021ppt\2021数据技术嘉年华--logo3.png2021数据技术嘉年华--logo3"/>
          <p:cNvPicPr>
            <a:picLocks noChangeAspect="1"/>
          </p:cNvPicPr>
          <p:nvPr userDrawn="1"/>
        </p:nvPicPr>
        <p:blipFill>
          <a:blip r:embed="rId3"/>
          <a:srcRect/>
          <a:stretch>
            <a:fillRect/>
          </a:stretch>
        </p:blipFill>
        <p:spPr>
          <a:xfrm>
            <a:off x="2736427" y="548640"/>
            <a:ext cx="7012940" cy="4297680"/>
          </a:xfrm>
          <a:prstGeom prst="rect">
            <a:avLst/>
          </a:prstGeom>
        </p:spPr>
      </p:pic>
    </p:spTree>
    <p:extLst>
      <p:ext uri="{BB962C8B-B14F-4D97-AF65-F5344CB8AC3E}">
        <p14:creationId xmlns:p14="http://schemas.microsoft.com/office/powerpoint/2010/main" val="2624508386"/>
      </p:ext>
    </p:extLst>
  </p:cSld>
  <p:clrMapOvr>
    <a:masterClrMapping/>
  </p:clrMapOvr>
  <p:transition spd="slow"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6" name="图片 45" descr="C:\Users\86157\Desktop\主视觉改尺寸压缩\机房1_副本.png机房1_副本"/>
          <p:cNvPicPr>
            <a:picLocks noChangeAspect="1"/>
          </p:cNvPicPr>
          <p:nvPr userDrawn="1"/>
        </p:nvPicPr>
        <p:blipFill>
          <a:blip r:embed="rId2"/>
          <a:srcRect/>
          <a:stretch>
            <a:fillRect/>
          </a:stretch>
        </p:blipFill>
        <p:spPr>
          <a:xfrm>
            <a:off x="-846" y="848"/>
            <a:ext cx="12192847" cy="6857153"/>
          </a:xfrm>
          <a:custGeom>
            <a:avLst/>
            <a:gdLst>
              <a:gd name="connsiteX0" fmla="*/ 0 w 12192000"/>
              <a:gd name="connsiteY0" fmla="*/ 0 h 6856429"/>
              <a:gd name="connsiteX1" fmla="*/ 12192000 w 12192000"/>
              <a:gd name="connsiteY1" fmla="*/ 0 h 6856429"/>
              <a:gd name="connsiteX2" fmla="*/ 12192000 w 12192000"/>
              <a:gd name="connsiteY2" fmla="*/ 6856429 h 6856429"/>
              <a:gd name="connsiteX3" fmla="*/ 0 w 12192000"/>
              <a:gd name="connsiteY3" fmla="*/ 6856429 h 6856429"/>
            </a:gdLst>
            <a:ahLst/>
            <a:cxnLst>
              <a:cxn ang="0">
                <a:pos x="connsiteX0" y="connsiteY0"/>
              </a:cxn>
              <a:cxn ang="0">
                <a:pos x="connsiteX1" y="connsiteY1"/>
              </a:cxn>
              <a:cxn ang="0">
                <a:pos x="connsiteX2" y="connsiteY2"/>
              </a:cxn>
              <a:cxn ang="0">
                <a:pos x="connsiteX3" y="connsiteY3"/>
              </a:cxn>
            </a:cxnLst>
            <a:rect l="l" t="t" r="r" b="b"/>
            <a:pathLst>
              <a:path w="12192000" h="6856429">
                <a:moveTo>
                  <a:pt x="0" y="0"/>
                </a:moveTo>
                <a:lnTo>
                  <a:pt x="12192000" y="0"/>
                </a:lnTo>
                <a:lnTo>
                  <a:pt x="12192000" y="6856429"/>
                </a:lnTo>
                <a:lnTo>
                  <a:pt x="0" y="6856429"/>
                </a:lnTo>
                <a:close/>
              </a:path>
            </a:pathLst>
          </a:custGeom>
        </p:spPr>
      </p:pic>
      <p:sp>
        <p:nvSpPr>
          <p:cNvPr id="20" name="矩形 19"/>
          <p:cNvSpPr/>
          <p:nvPr userDrawn="1"/>
        </p:nvSpPr>
        <p:spPr>
          <a:xfrm>
            <a:off x="4232" y="19474"/>
            <a:ext cx="12187557" cy="6850309"/>
          </a:xfrm>
          <a:prstGeom prst="rect">
            <a:avLst/>
          </a:prstGeom>
          <a:solidFill>
            <a:schemeClr val="tx1">
              <a:alpha val="76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黑体" panose="02010609060101010101" charset="-122"/>
            </a:endParaRPr>
          </a:p>
        </p:txBody>
      </p:sp>
    </p:spTree>
    <p:extLst>
      <p:ext uri="{BB962C8B-B14F-4D97-AF65-F5344CB8AC3E}">
        <p14:creationId xmlns:p14="http://schemas.microsoft.com/office/powerpoint/2010/main" val="227448218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pic>
        <p:nvPicPr>
          <p:cNvPr id="6" name="图片 5" descr="F:\数据技术嘉年华\2021ppt\2021数据技术嘉年华-标准背景2.jpg2021数据技术嘉年华-标准背景2"/>
          <p:cNvPicPr>
            <a:picLocks noChangeAspect="1"/>
          </p:cNvPicPr>
          <p:nvPr userDrawn="1"/>
        </p:nvPicPr>
        <p:blipFill>
          <a:blip r:embed="rId2"/>
          <a:srcRect/>
          <a:stretch>
            <a:fillRect/>
          </a:stretch>
        </p:blipFill>
        <p:spPr>
          <a:xfrm>
            <a:off x="-48568" y="-17074"/>
            <a:ext cx="12224173" cy="6875780"/>
          </a:xfrm>
          <a:prstGeom prst="rect">
            <a:avLst/>
          </a:prstGeom>
        </p:spPr>
      </p:pic>
      <p:sp>
        <p:nvSpPr>
          <p:cNvPr id="7" name="圆角矩形 6"/>
          <p:cNvSpPr/>
          <p:nvPr userDrawn="1"/>
        </p:nvSpPr>
        <p:spPr>
          <a:xfrm>
            <a:off x="149014" y="152400"/>
            <a:ext cx="11893127" cy="5970693"/>
          </a:xfrm>
          <a:prstGeom prst="roundRect">
            <a:avLst>
              <a:gd name="adj" fmla="val 77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黑体" panose="02010609060101010101" charset="-122"/>
            </a:endParaRPr>
          </a:p>
        </p:txBody>
      </p:sp>
      <p:sp>
        <p:nvSpPr>
          <p:cNvPr id="10" name="矩形 9"/>
          <p:cNvSpPr/>
          <p:nvPr userDrawn="1"/>
        </p:nvSpPr>
        <p:spPr>
          <a:xfrm>
            <a:off x="7146714" y="3106421"/>
            <a:ext cx="5243407" cy="3306233"/>
          </a:xfrm>
          <a:prstGeom prst="rect">
            <a:avLst/>
          </a:prstGeom>
          <a:blipFill rotWithShape="1">
            <a:blip r:embed="rId3">
              <a:alphaModFix amt="4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黑体" panose="02010609060101010101" charset="-122"/>
            </a:endParaRPr>
          </a:p>
        </p:txBody>
      </p:sp>
      <p:sp>
        <p:nvSpPr>
          <p:cNvPr id="2" name="矩形 1"/>
          <p:cNvSpPr/>
          <p:nvPr userDrawn="1"/>
        </p:nvSpPr>
        <p:spPr>
          <a:xfrm>
            <a:off x="143934" y="6126481"/>
            <a:ext cx="11723793" cy="732367"/>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4286598209"/>
      </p:ext>
    </p:extLst>
  </p:cSld>
  <p:clrMapOvr>
    <a:masterClrMapping/>
  </p:clrMapOvr>
  <p:transition spd="slow"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2" name="图片 1" descr="F:\数据技术嘉年华\2021ppt\2021数据技术嘉年华-标准背景.jpg2021数据技术嘉年华-标准背景"/>
          <p:cNvPicPr>
            <a:picLocks noChangeAspect="1"/>
          </p:cNvPicPr>
          <p:nvPr userDrawn="1"/>
        </p:nvPicPr>
        <p:blipFill>
          <a:blip r:embed="rId2"/>
          <a:srcRect/>
          <a:stretch>
            <a:fillRect/>
          </a:stretch>
        </p:blipFill>
        <p:spPr>
          <a:xfrm>
            <a:off x="-34070" y="-16438"/>
            <a:ext cx="12225867" cy="6877473"/>
          </a:xfrm>
          <a:prstGeom prst="rect">
            <a:avLst/>
          </a:prstGeom>
        </p:spPr>
      </p:pic>
    </p:spTree>
    <p:extLst>
      <p:ext uri="{BB962C8B-B14F-4D97-AF65-F5344CB8AC3E}">
        <p14:creationId xmlns:p14="http://schemas.microsoft.com/office/powerpoint/2010/main" val="1488122217"/>
      </p:ext>
    </p:extLst>
  </p:cSld>
  <p:clrMapOvr>
    <a:masterClrMapping/>
  </p:clrMapOvr>
  <p:transition spd="slow"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F:\2020数据技术嘉年华\主视觉改尺寸\主视觉-帷幕-细条.png主视觉-帷幕-细条"/>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308" y="6093818"/>
            <a:ext cx="12192847" cy="799253"/>
          </a:xfrm>
          <a:prstGeom prst="rect">
            <a:avLst/>
          </a:prstGeom>
        </p:spPr>
      </p:pic>
      <p:sp>
        <p:nvSpPr>
          <p:cNvPr id="12" name="矩形 11"/>
          <p:cNvSpPr/>
          <p:nvPr userDrawn="1"/>
        </p:nvSpPr>
        <p:spPr>
          <a:xfrm>
            <a:off x="425400" y="271055"/>
            <a:ext cx="106856" cy="414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347" noProof="1">
              <a:cs typeface="黑体" panose="02010609060101010101" charset="-122"/>
            </a:endParaRPr>
          </a:p>
        </p:txBody>
      </p:sp>
    </p:spTree>
    <p:extLst>
      <p:ext uri="{BB962C8B-B14F-4D97-AF65-F5344CB8AC3E}">
        <p14:creationId xmlns:p14="http://schemas.microsoft.com/office/powerpoint/2010/main" val="3559228327"/>
      </p:ext>
    </p:extLst>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34389"/>
            <a:ext cx="10515600" cy="1325563"/>
          </a:xfrm>
        </p:spPr>
        <p:txBody>
          <a:bodyPr/>
          <a:lstStyle>
            <a:lvl1pPr>
              <a:defRPr b="1">
                <a:solidFill>
                  <a:schemeClr val="tx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38200" y="1557742"/>
            <a:ext cx="10515600" cy="461922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054981" y="5893916"/>
            <a:ext cx="2743200" cy="365125"/>
          </a:xfrm>
        </p:spPr>
        <p:txBody>
          <a:bodyPr/>
          <a:lstStyle/>
          <a:p>
            <a:fld id="{E4F376F3-DBFC-4EA6-8A6A-A06A14708E16}" type="slidenum">
              <a:rPr lang="zh-CN" altLang="en-US" smtClean="0"/>
              <a:t>‹#›</a:t>
            </a:fld>
            <a:endParaRPr lang="zh-CN" altLang="en-US"/>
          </a:p>
        </p:txBody>
      </p:sp>
      <p:pic>
        <p:nvPicPr>
          <p:cNvPr id="7" name="图片 6" descr="F:\数据技术嘉年华\2021ppt\主视觉-帷幕-细条-背景.jpg主视觉-帷幕-细条-背景"/>
          <p:cNvPicPr>
            <a:picLocks noChangeAspect="1"/>
          </p:cNvPicPr>
          <p:nvPr userDrawn="1"/>
        </p:nvPicPr>
        <p:blipFill>
          <a:blip r:embed="rId2"/>
          <a:srcRect/>
          <a:stretch>
            <a:fillRect/>
          </a:stretch>
        </p:blipFill>
        <p:spPr>
          <a:xfrm>
            <a:off x="0" y="6259041"/>
            <a:ext cx="12192000" cy="599440"/>
          </a:xfrm>
          <a:prstGeom prst="rect">
            <a:avLst/>
          </a:prstGeom>
        </p:spPr>
      </p:pic>
      <p:sp>
        <p:nvSpPr>
          <p:cNvPr id="8" name="矩形 7"/>
          <p:cNvSpPr/>
          <p:nvPr userDrawn="1"/>
        </p:nvSpPr>
        <p:spPr>
          <a:xfrm flipV="1">
            <a:off x="838200" y="1240700"/>
            <a:ext cx="605589"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7082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306053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370222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115829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51263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429000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407109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F338F6B-44A3-406F-93DB-5270C60FBA28}" type="datetimeFigureOut">
              <a:rPr lang="zh-CN" altLang="en-US" smtClean="0"/>
              <a:t>2021/12/21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291559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38F6B-44A3-406F-93DB-5270C60FBA28}" type="datetimeFigureOut">
              <a:rPr lang="zh-CN" altLang="en-US" smtClean="0"/>
              <a:t>2021/12/21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376F3-DBFC-4EA6-8A6A-A06A14708E16}" type="slidenum">
              <a:rPr lang="zh-CN" altLang="en-US" smtClean="0"/>
              <a:t>‹#›</a:t>
            </a:fld>
            <a:endParaRPr lang="zh-CN" altLang="en-US"/>
          </a:p>
        </p:txBody>
      </p:sp>
    </p:spTree>
    <p:extLst>
      <p:ext uri="{BB962C8B-B14F-4D97-AF65-F5344CB8AC3E}">
        <p14:creationId xmlns:p14="http://schemas.microsoft.com/office/powerpoint/2010/main" val="248972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oadworld.com/cfs-file.ashx/__key/communityserver-wikis-components-files/00-00-00-00-03/6404.image00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nbob.com/" TargetMode="Externa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cs.oracle.com/en/database/oracle/oracle-database/12.2/newft/new-features.html#GUID-167D0C19-11B7-46DC-AC34-3E55C5E5167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hyperlink" Target="https://blogs.oracle.com/optimizer/what-is-automatic-sql-plan-management-and-why-should-you-care" TargetMode="External"/><Relationship Id="rId2" Type="http://schemas.openxmlformats.org/officeDocument/2006/relationships/hyperlink" Target="https://docs.oracle.com/en/database/oracle/oracle-database/19/arpls/DBMS_SPM.html" TargetMode="External"/><Relationship Id="rId1" Type="http://schemas.openxmlformats.org/officeDocument/2006/relationships/slideLayout" Target="../slideLayouts/slideLayout2.xml"/><Relationship Id="rId4" Type="http://schemas.openxmlformats.org/officeDocument/2006/relationships/hyperlink" Target="https://blogs.oracle.com/optimizer/the-auto-sql-tuning-se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oracle.com/epmos/faces/DocumentDisplay?id=2686869.1" TargetMode="External"/><Relationship Id="rId2" Type="http://schemas.openxmlformats.org/officeDocument/2006/relationships/hyperlink" Target="https://blogs.oracle.com/optimizer/repairing-sql-performance-regression-with-sql-plan-managemen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emf"/></Relationships>
</file>

<file path=ppt/slides/_rels/slide5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Layout" Target="../diagrams/layout3.xml"/><Relationship Id="rId7" Type="http://schemas.openxmlformats.org/officeDocument/2006/relationships/image" Target="../media/image64.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3119838" y="5543201"/>
            <a:ext cx="6025773" cy="0"/>
          </a:xfrm>
          <a:prstGeom prst="line">
            <a:avLst/>
          </a:prstGeom>
          <a:ln>
            <a:solidFill>
              <a:srgbClr val="C19653"/>
            </a:solidFill>
          </a:ln>
        </p:spPr>
        <p:style>
          <a:lnRef idx="1">
            <a:schemeClr val="accent3"/>
          </a:lnRef>
          <a:fillRef idx="0">
            <a:schemeClr val="accent3"/>
          </a:fillRef>
          <a:effectRef idx="0">
            <a:schemeClr val="accent3"/>
          </a:effectRef>
          <a:fontRef idx="minor">
            <a:schemeClr val="tx1"/>
          </a:fontRef>
        </p:style>
      </p:cxnSp>
      <p:sp>
        <p:nvSpPr>
          <p:cNvPr id="30" name="TextBox 29"/>
          <p:cNvSpPr txBox="1"/>
          <p:nvPr/>
        </p:nvSpPr>
        <p:spPr>
          <a:xfrm>
            <a:off x="2950157" y="4870965"/>
            <a:ext cx="6293383" cy="492372"/>
          </a:xfrm>
          <a:prstGeom prst="rect">
            <a:avLst/>
          </a:prstGeom>
          <a:noFill/>
        </p:spPr>
        <p:txBody>
          <a:bodyPr wrap="square" lIns="121853" tIns="60925" rIns="121853" bIns="60925" rtlCol="0">
            <a:spAutoFit/>
          </a:bodyPr>
          <a:lstStyle/>
          <a:p>
            <a:pPr algn="ctr"/>
            <a:r>
              <a:rPr lang="en-US" altLang="zh-CN" sz="2400" b="1" dirty="0">
                <a:solidFill>
                  <a:srgbClr val="F5EACA"/>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Oracle</a:t>
            </a:r>
            <a:r>
              <a:rPr lang="zh-CN" altLang="en-US" sz="2400" b="1" dirty="0">
                <a:solidFill>
                  <a:srgbClr val="F5EACA"/>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数据库中</a:t>
            </a:r>
            <a:r>
              <a:rPr lang="zh-CN" altLang="en-US" sz="2400" b="1" dirty="0" smtClean="0">
                <a:solidFill>
                  <a:srgbClr val="F5EACA"/>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的一些</a:t>
            </a:r>
            <a:r>
              <a:rPr lang="en-US" altLang="zh-CN" sz="2400" b="1" dirty="0" smtClean="0">
                <a:solidFill>
                  <a:srgbClr val="F5EACA"/>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Automatic</a:t>
            </a:r>
            <a:r>
              <a:rPr lang="zh-CN" altLang="en-US" sz="2400" b="1" dirty="0">
                <a:solidFill>
                  <a:srgbClr val="F5EACA"/>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特性</a:t>
            </a:r>
          </a:p>
        </p:txBody>
      </p:sp>
      <p:sp>
        <p:nvSpPr>
          <p:cNvPr id="32" name="TextBox 31"/>
          <p:cNvSpPr txBox="1"/>
          <p:nvPr/>
        </p:nvSpPr>
        <p:spPr>
          <a:xfrm>
            <a:off x="4464021" y="5577767"/>
            <a:ext cx="3140344" cy="400039"/>
          </a:xfrm>
          <a:prstGeom prst="rect">
            <a:avLst/>
          </a:prstGeom>
          <a:noFill/>
        </p:spPr>
        <p:txBody>
          <a:bodyPr wrap="square" lIns="121853" tIns="60925" rIns="121853" bIns="60925" rtlCol="0">
            <a:spAutoFit/>
          </a:bodyPr>
          <a:lstStyle/>
          <a:p>
            <a:pPr algn="ctr"/>
            <a:r>
              <a:rPr lang="zh-CN" altLang="en-US" b="1" dirty="0">
                <a:solidFill>
                  <a:srgbClr val="F1DDA9"/>
                </a:solidFill>
                <a:latin typeface="黑体" panose="02010609060101010101" charset="-122"/>
                <a:ea typeface="黑体" panose="02010609060101010101" charset="-122"/>
                <a:cs typeface="黑体" panose="02010609060101010101" charset="-122"/>
              </a:rPr>
              <a:t>演讲人：张维照</a:t>
            </a:r>
            <a:endParaRPr lang="en-US" altLang="zh-CN" b="1" dirty="0">
              <a:solidFill>
                <a:srgbClr val="F1DDA9"/>
              </a:solidFill>
              <a:latin typeface="黑体" panose="02010609060101010101" charset="-122"/>
              <a:ea typeface="黑体" panose="02010609060101010101" charset="-122"/>
              <a:cs typeface="黑体" panose="02010609060101010101" charset="-122"/>
            </a:endParaRPr>
          </a:p>
        </p:txBody>
      </p:sp>
      <p:pic>
        <p:nvPicPr>
          <p:cNvPr id="4" name="图片 3" descr="F:\公司VI\ACDU2-反金.pngACDU2-反金"/>
          <p:cNvPicPr>
            <a:picLocks noChangeAspect="1"/>
          </p:cNvPicPr>
          <p:nvPr/>
        </p:nvPicPr>
        <p:blipFill>
          <a:blip r:embed="rId3"/>
          <a:srcRect/>
          <a:stretch>
            <a:fillRect/>
          </a:stretch>
        </p:blipFill>
        <p:spPr>
          <a:xfrm>
            <a:off x="9242213" y="6278881"/>
            <a:ext cx="1310640" cy="503767"/>
          </a:xfrm>
          <a:prstGeom prst="rect">
            <a:avLst/>
          </a:prstGeom>
          <a:ln>
            <a:noFill/>
          </a:ln>
        </p:spPr>
      </p:pic>
      <p:pic>
        <p:nvPicPr>
          <p:cNvPr id="5" name="图片 4" descr="F:\公司VI\墨天轮反金.png墨天轮反金"/>
          <p:cNvPicPr>
            <a:picLocks noChangeAspect="1"/>
          </p:cNvPicPr>
          <p:nvPr/>
        </p:nvPicPr>
        <p:blipFill>
          <a:blip r:embed="rId4"/>
          <a:srcRect/>
          <a:stretch>
            <a:fillRect/>
          </a:stretch>
        </p:blipFill>
        <p:spPr>
          <a:xfrm>
            <a:off x="10689167" y="6357198"/>
            <a:ext cx="1209887" cy="347133"/>
          </a:xfrm>
          <a:prstGeom prst="rect">
            <a:avLst/>
          </a:prstGeom>
        </p:spPr>
      </p:pic>
    </p:spTree>
    <p:extLst>
      <p:ext uri="{BB962C8B-B14F-4D97-AF65-F5344CB8AC3E}">
        <p14:creationId xmlns:p14="http://schemas.microsoft.com/office/powerpoint/2010/main" val="185256289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Automatic</a:t>
            </a:r>
            <a:r>
              <a:rPr lang="en-US" altLang="zh-CN" dirty="0"/>
              <a:t> Workload Repository ( AWR ) </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sz="2200" b="1" dirty="0" smtClean="0">
                <a:latin typeface="Arial" panose="020B0604020202020204" pitchFamily="34" charset="0"/>
                <a:cs typeface="Arial" panose="020B0604020202020204" pitchFamily="34" charset="0"/>
              </a:rPr>
              <a:t>AWR at PDB level (since 12.2)</a:t>
            </a:r>
          </a:p>
          <a:p>
            <a:pPr lvl="1">
              <a:buFont typeface="Calibri" panose="020F0502020204030204" pitchFamily="34" charset="0"/>
              <a:buChar char="−"/>
            </a:pPr>
            <a:r>
              <a:rPr lang="en-US" altLang="zh-CN" sz="2200" dirty="0" smtClean="0">
                <a:latin typeface="Arial" panose="020B0604020202020204" pitchFamily="34" charset="0"/>
                <a:cs typeface="Arial" panose="020B0604020202020204" pitchFamily="34" charset="0"/>
              </a:rPr>
              <a:t>12.2</a:t>
            </a:r>
            <a:r>
              <a:rPr lang="zh-CN" altLang="en-US" sz="2200" dirty="0" smtClean="0">
                <a:latin typeface="Arial" panose="020B0604020202020204" pitchFamily="34" charset="0"/>
                <a:cs typeface="Arial" panose="020B0604020202020204" pitchFamily="34" charset="0"/>
              </a:rPr>
              <a:t>以前只能创建</a:t>
            </a:r>
            <a:r>
              <a:rPr lang="en-US" altLang="zh-CN" sz="2200" dirty="0" smtClean="0">
                <a:latin typeface="Arial" panose="020B0604020202020204" pitchFamily="34" charset="0"/>
                <a:cs typeface="Arial" panose="020B0604020202020204" pitchFamily="34" charset="0"/>
              </a:rPr>
              <a:t>CDB</a:t>
            </a:r>
            <a:r>
              <a:rPr lang="zh-CN" altLang="en-US" sz="2200" dirty="0" smtClean="0">
                <a:latin typeface="Arial" panose="020B0604020202020204" pitchFamily="34" charset="0"/>
                <a:cs typeface="Arial" panose="020B0604020202020204" pitchFamily="34" charset="0"/>
              </a:rPr>
              <a:t>级</a:t>
            </a:r>
            <a:endParaRPr lang="en-US" altLang="zh-CN" sz="2200" dirty="0" smtClean="0">
              <a:latin typeface="Arial" panose="020B0604020202020204" pitchFamily="34" charset="0"/>
              <a:cs typeface="Arial" panose="020B0604020202020204" pitchFamily="34" charset="0"/>
            </a:endParaRPr>
          </a:p>
          <a:p>
            <a:pPr lvl="1">
              <a:buFont typeface="Calibri" panose="020F0502020204030204" pitchFamily="34" charset="0"/>
              <a:buChar char="−"/>
            </a:pPr>
            <a:r>
              <a:rPr lang="en-US" altLang="zh-CN" sz="2200" dirty="0" smtClean="0">
                <a:latin typeface="Arial" panose="020B0604020202020204" pitchFamily="34" charset="0"/>
                <a:cs typeface="Arial" panose="020B0604020202020204" pitchFamily="34" charset="0"/>
              </a:rPr>
              <a:t>12.2 </a:t>
            </a:r>
            <a:r>
              <a:rPr lang="zh-CN" altLang="en-US" sz="2200" dirty="0" smtClean="0">
                <a:latin typeface="Arial" panose="020B0604020202020204" pitchFamily="34" charset="0"/>
                <a:cs typeface="Arial" panose="020B0604020202020204" pitchFamily="34" charset="0"/>
              </a:rPr>
              <a:t>可以创建</a:t>
            </a:r>
            <a:r>
              <a:rPr lang="en-US" altLang="zh-CN" sz="2200" dirty="0" smtClean="0">
                <a:latin typeface="Arial" panose="020B0604020202020204" pitchFamily="34" charset="0"/>
                <a:cs typeface="Arial" panose="020B0604020202020204" pitchFamily="34" charset="0"/>
              </a:rPr>
              <a:t>PDB</a:t>
            </a:r>
            <a:r>
              <a:rPr lang="zh-CN" altLang="en-US" sz="2200" dirty="0" smtClean="0">
                <a:latin typeface="Arial" panose="020B0604020202020204" pitchFamily="34" charset="0"/>
                <a:cs typeface="Arial" panose="020B0604020202020204" pitchFamily="34" charset="0"/>
              </a:rPr>
              <a:t>级</a:t>
            </a:r>
            <a:endParaRPr lang="en-US" altLang="zh-CN" sz="2200" dirty="0" smtClean="0">
              <a:latin typeface="Arial" panose="020B0604020202020204" pitchFamily="34" charset="0"/>
              <a:cs typeface="Arial" panose="020B0604020202020204" pitchFamily="34" charset="0"/>
            </a:endParaRPr>
          </a:p>
          <a:p>
            <a:pPr lvl="1">
              <a:buFont typeface="Calibri" panose="020F0502020204030204" pitchFamily="34" charset="0"/>
              <a:buChar char="−"/>
            </a:pPr>
            <a:r>
              <a:rPr lang="zh-CN" altLang="en-US" sz="2200" dirty="0" smtClean="0">
                <a:latin typeface="Arial" panose="020B0604020202020204" pitchFamily="34" charset="0"/>
                <a:cs typeface="Arial" panose="020B0604020202020204" pitchFamily="34" charset="0"/>
              </a:rPr>
              <a:t>快照频率和保留时间可以在</a:t>
            </a:r>
            <a:r>
              <a:rPr lang="en-US" altLang="zh-CN" sz="2200" dirty="0" smtClean="0">
                <a:latin typeface="Arial" panose="020B0604020202020204" pitchFamily="34" charset="0"/>
                <a:cs typeface="Arial" panose="020B0604020202020204" pitchFamily="34" charset="0"/>
              </a:rPr>
              <a:t>PDB</a:t>
            </a:r>
            <a:r>
              <a:rPr lang="zh-CN" altLang="en-US" sz="2200" dirty="0" smtClean="0">
                <a:latin typeface="Arial" panose="020B0604020202020204" pitchFamily="34" charset="0"/>
                <a:cs typeface="Arial" panose="020B0604020202020204" pitchFamily="34" charset="0"/>
              </a:rPr>
              <a:t>级配置</a:t>
            </a:r>
            <a:endParaRPr lang="en-US" altLang="zh-CN" sz="2200" dirty="0" smtClean="0">
              <a:latin typeface="Arial" panose="020B0604020202020204" pitchFamily="34" charset="0"/>
              <a:cs typeface="Arial" panose="020B0604020202020204" pitchFamily="34" charset="0"/>
            </a:endParaRPr>
          </a:p>
          <a:p>
            <a:pPr lvl="1">
              <a:buFont typeface="Calibri" panose="020F0502020204030204" pitchFamily="34" charset="0"/>
              <a:buChar char="−"/>
            </a:pPr>
            <a:r>
              <a:rPr lang="zh-CN" altLang="en-US" sz="2200" dirty="0" smtClean="0">
                <a:latin typeface="Arial" panose="020B0604020202020204" pitchFamily="34" charset="0"/>
                <a:cs typeface="Arial" panose="020B0604020202020204" pitchFamily="34" charset="0"/>
              </a:rPr>
              <a:t>提供了</a:t>
            </a:r>
            <a:r>
              <a:rPr lang="en-US" altLang="zh-CN" sz="2200" dirty="0" smtClean="0">
                <a:latin typeface="Arial" panose="020B0604020202020204" pitchFamily="34" charset="0"/>
                <a:cs typeface="Arial" panose="020B0604020202020204" pitchFamily="34" charset="0"/>
              </a:rPr>
              <a:t>2</a:t>
            </a:r>
            <a:r>
              <a:rPr lang="zh-CN" altLang="en-US" sz="2200" dirty="0">
                <a:latin typeface="Arial" panose="020B0604020202020204" pitchFamily="34" charset="0"/>
                <a:cs typeface="Arial" panose="020B0604020202020204" pitchFamily="34" charset="0"/>
              </a:rPr>
              <a:t>类</a:t>
            </a:r>
            <a:r>
              <a:rPr lang="en-US" altLang="zh-CN" sz="2200" dirty="0" smtClean="0">
                <a:latin typeface="Arial" panose="020B0604020202020204" pitchFamily="34" charset="0"/>
                <a:cs typeface="Arial" panose="020B0604020202020204" pitchFamily="34" charset="0"/>
              </a:rPr>
              <a:t>AWR</a:t>
            </a:r>
            <a:r>
              <a:rPr lang="zh-CN" altLang="en-US" sz="2200" dirty="0" smtClean="0">
                <a:latin typeface="Arial" panose="020B0604020202020204" pitchFamily="34" charset="0"/>
                <a:cs typeface="Arial" panose="020B0604020202020204" pitchFamily="34" charset="0"/>
              </a:rPr>
              <a:t>视图 </a:t>
            </a:r>
            <a:r>
              <a:rPr lang="en-US" altLang="zh-CN" sz="2200" dirty="0" err="1" smtClean="0">
                <a:latin typeface="Arial" panose="020B0604020202020204" pitchFamily="34" charset="0"/>
                <a:cs typeface="Arial" panose="020B0604020202020204" pitchFamily="34" charset="0"/>
              </a:rPr>
              <a:t>awr_root&amp;awr_pdb</a:t>
            </a:r>
            <a:r>
              <a:rPr lang="en-US" altLang="zh-CN" sz="2200" dirty="0" smtClean="0">
                <a:latin typeface="Arial" panose="020B0604020202020204" pitchFamily="34" charset="0"/>
                <a:cs typeface="Arial" panose="020B0604020202020204" pitchFamily="34" charset="0"/>
              </a:rPr>
              <a:t>  %</a:t>
            </a:r>
          </a:p>
          <a:p>
            <a:endParaRPr lang="en-US" altLang="zh-CN" sz="2200" dirty="0">
              <a:latin typeface="Arial" panose="020B0604020202020204" pitchFamily="34" charset="0"/>
              <a:cs typeface="Arial" panose="020B0604020202020204" pitchFamily="34" charset="0"/>
            </a:endParaRPr>
          </a:p>
          <a:p>
            <a:r>
              <a:rPr lang="en-US" altLang="zh-CN" sz="2200" b="1" dirty="0" smtClean="0">
                <a:latin typeface="Arial" panose="020B0604020202020204" pitchFamily="34" charset="0"/>
                <a:cs typeface="Arial" panose="020B0604020202020204" pitchFamily="34" charset="0"/>
              </a:rPr>
              <a:t>AWR for active </a:t>
            </a:r>
            <a:r>
              <a:rPr lang="en-US" altLang="zh-CN" sz="2200" b="1" dirty="0" err="1" smtClean="0">
                <a:latin typeface="Arial" panose="020B0604020202020204" pitchFamily="34" charset="0"/>
                <a:cs typeface="Arial" panose="020B0604020202020204" pitchFamily="34" charset="0"/>
              </a:rPr>
              <a:t>dataguard</a:t>
            </a:r>
            <a:r>
              <a:rPr lang="en-US" altLang="zh-CN" sz="2200" b="1" dirty="0" smtClean="0">
                <a:latin typeface="Arial" panose="020B0604020202020204" pitchFamily="34" charset="0"/>
                <a:cs typeface="Arial" panose="020B0604020202020204" pitchFamily="34" charset="0"/>
              </a:rPr>
              <a:t>(since 12.2)</a:t>
            </a:r>
          </a:p>
          <a:p>
            <a:pPr lvl="1">
              <a:buFont typeface="Calibri" panose="020F0502020204030204" pitchFamily="34" charset="0"/>
              <a:buChar char="−"/>
            </a:pPr>
            <a:r>
              <a:rPr lang="en-US" altLang="zh-CN" sz="2200" dirty="0" err="1" smtClean="0">
                <a:latin typeface="Arial" panose="020B0604020202020204" pitchFamily="34" charset="0"/>
                <a:cs typeface="Arial" panose="020B0604020202020204" pitchFamily="34" charset="0"/>
              </a:rPr>
              <a:t>StatsPack</a:t>
            </a:r>
            <a:endParaRPr lang="en-US" altLang="zh-CN" sz="2200" dirty="0" smtClean="0">
              <a:latin typeface="Arial" panose="020B0604020202020204" pitchFamily="34" charset="0"/>
              <a:cs typeface="Arial" panose="020B0604020202020204" pitchFamily="34" charset="0"/>
            </a:endParaRPr>
          </a:p>
          <a:p>
            <a:pPr lvl="1">
              <a:buFont typeface="Calibri" panose="020F0502020204030204" pitchFamily="34" charset="0"/>
              <a:buChar char="−"/>
            </a:pPr>
            <a:r>
              <a:rPr lang="zh-CN" altLang="en-US" sz="2200" dirty="0" smtClean="0">
                <a:latin typeface="Arial" panose="020B0604020202020204" pitchFamily="34" charset="0"/>
                <a:cs typeface="Arial" panose="020B0604020202020204" pitchFamily="34" charset="0"/>
              </a:rPr>
              <a:t>主库或其它任何远程可写数据库为</a:t>
            </a:r>
            <a:r>
              <a:rPr lang="en-US" altLang="zh-CN" sz="2200" dirty="0" smtClean="0">
                <a:latin typeface="Arial" panose="020B0604020202020204" pitchFamily="34" charset="0"/>
                <a:cs typeface="Arial" panose="020B0604020202020204" pitchFamily="34" charset="0"/>
              </a:rPr>
              <a:t>snapshot </a:t>
            </a:r>
            <a:r>
              <a:rPr lang="zh-CN" altLang="en-US" sz="2200" dirty="0" smtClean="0">
                <a:latin typeface="Arial" panose="020B0604020202020204" pitchFamily="34" charset="0"/>
                <a:cs typeface="Arial" panose="020B0604020202020204" pitchFamily="34" charset="0"/>
              </a:rPr>
              <a:t>仓库</a:t>
            </a:r>
            <a:r>
              <a:rPr lang="en-US" altLang="zh-CN" sz="2200" dirty="0" smtClean="0">
                <a:latin typeface="Arial" panose="020B0604020202020204" pitchFamily="34" charset="0"/>
                <a:cs typeface="Arial" panose="020B0604020202020204" pitchFamily="34" charset="0"/>
              </a:rPr>
              <a:t>(</a:t>
            </a:r>
            <a:r>
              <a:rPr lang="en-US" altLang="zh-CN" sz="2200" dirty="0">
                <a:latin typeface="Arial" panose="020B0604020202020204" pitchFamily="34" charset="0"/>
                <a:cs typeface="Arial" panose="020B0604020202020204" pitchFamily="34" charset="0"/>
              </a:rPr>
              <a:t>SYS$UMF </a:t>
            </a:r>
            <a:r>
              <a:rPr lang="en-US" altLang="zh-CN" sz="2200" dirty="0" smtClean="0">
                <a:latin typeface="Arial" panose="020B0604020202020204" pitchFamily="34" charset="0"/>
                <a:cs typeface="Arial" panose="020B0604020202020204" pitchFamily="34" charset="0"/>
              </a:rPr>
              <a:t>user)</a:t>
            </a:r>
          </a:p>
          <a:p>
            <a:pPr lvl="1">
              <a:buFont typeface="Calibri" panose="020F0502020204030204" pitchFamily="34" charset="0"/>
              <a:buChar char="−"/>
            </a:pPr>
            <a:r>
              <a:rPr lang="en-US" altLang="zh-CN" sz="2200" dirty="0" smtClean="0">
                <a:latin typeface="Arial" panose="020B0604020202020204" pitchFamily="34" charset="0"/>
                <a:cs typeface="Arial" panose="020B0604020202020204" pitchFamily="34" charset="0"/>
              </a:rPr>
              <a:t>AWR </a:t>
            </a:r>
            <a:r>
              <a:rPr lang="zh-CN" altLang="en-US" sz="2200" dirty="0" smtClean="0">
                <a:latin typeface="Arial" panose="020B0604020202020204" pitchFamily="34" charset="0"/>
                <a:cs typeface="Arial" panose="020B0604020202020204" pitchFamily="34" charset="0"/>
              </a:rPr>
              <a:t>信息通过</a:t>
            </a:r>
            <a:r>
              <a:rPr lang="en-US" altLang="zh-CN" sz="2200" dirty="0" err="1" smtClean="0">
                <a:latin typeface="Arial" panose="020B0604020202020204" pitchFamily="34" charset="0"/>
                <a:cs typeface="Arial" panose="020B0604020202020204" pitchFamily="34" charset="0"/>
              </a:rPr>
              <a:t>dblink</a:t>
            </a:r>
            <a:r>
              <a:rPr lang="zh-CN" altLang="en-US" sz="2200" dirty="0" smtClean="0">
                <a:latin typeface="Arial" panose="020B0604020202020204" pitchFamily="34" charset="0"/>
                <a:cs typeface="Arial" panose="020B0604020202020204" pitchFamily="34" charset="0"/>
              </a:rPr>
              <a:t>从</a:t>
            </a:r>
            <a:r>
              <a:rPr lang="en-US" altLang="zh-CN" sz="2200" dirty="0" smtClean="0">
                <a:latin typeface="Arial" panose="020B0604020202020204" pitchFamily="34" charset="0"/>
                <a:cs typeface="Arial" panose="020B0604020202020204" pitchFamily="34" charset="0"/>
              </a:rPr>
              <a:t>ADG</a:t>
            </a:r>
            <a:r>
              <a:rPr lang="zh-CN" altLang="en-US" sz="2200" dirty="0" smtClean="0">
                <a:latin typeface="Arial" panose="020B0604020202020204" pitchFamily="34" charset="0"/>
                <a:cs typeface="Arial" panose="020B0604020202020204" pitchFamily="34" charset="0"/>
              </a:rPr>
              <a:t>库收集</a:t>
            </a:r>
            <a:endParaRPr lang="en-US" altLang="zh-CN" sz="2200" dirty="0" smtClean="0">
              <a:latin typeface="Arial" panose="020B0604020202020204" pitchFamily="34" charset="0"/>
              <a:cs typeface="Arial" panose="020B0604020202020204" pitchFamily="34" charset="0"/>
            </a:endParaRPr>
          </a:p>
          <a:p>
            <a:pPr lvl="1">
              <a:buFont typeface="Calibri" panose="020F0502020204030204" pitchFamily="34" charset="0"/>
              <a:buChar char="−"/>
            </a:pPr>
            <a:r>
              <a:rPr lang="zh-CN" altLang="en-US" sz="2200" dirty="0" smtClean="0">
                <a:latin typeface="Arial" panose="020B0604020202020204" pitchFamily="34" charset="0"/>
                <a:cs typeface="Arial" panose="020B0604020202020204" pitchFamily="34" charset="0"/>
              </a:rPr>
              <a:t>快照可以手动或收动收集</a:t>
            </a:r>
            <a:endParaRPr lang="en-US" altLang="zh-CN" sz="2200" dirty="0" smtClean="0">
              <a:latin typeface="Arial" panose="020B0604020202020204" pitchFamily="34" charset="0"/>
              <a:cs typeface="Arial" panose="020B0604020202020204" pitchFamily="34" charset="0"/>
            </a:endParaRPr>
          </a:p>
          <a:p>
            <a:r>
              <a:rPr lang="en-US" altLang="zh-CN" sz="2200" dirty="0">
                <a:latin typeface="Arial" panose="020B0604020202020204" pitchFamily="34" charset="0"/>
                <a:cs typeface="Arial" panose="020B0604020202020204" pitchFamily="34" charset="0"/>
              </a:rPr>
              <a:t>Automatic  database diagnostic monitoring(ADDM) support for PDB</a:t>
            </a:r>
          </a:p>
          <a:p>
            <a:r>
              <a:rPr lang="en-US" altLang="zh-CN" sz="2200" b="1" dirty="0">
                <a:solidFill>
                  <a:srgbClr val="FF0000"/>
                </a:solidFill>
                <a:latin typeface="Arial" panose="020B0604020202020204" pitchFamily="34" charset="0"/>
                <a:cs typeface="Arial" panose="020B0604020202020204" pitchFamily="34" charset="0"/>
              </a:rPr>
              <a:t>Note</a:t>
            </a:r>
            <a:r>
              <a:rPr lang="en-US" altLang="zh-CN" sz="2200" b="1" dirty="0">
                <a:latin typeface="Arial" panose="020B0604020202020204" pitchFamily="34" charset="0"/>
                <a:cs typeface="Arial" panose="020B0604020202020204" pitchFamily="34" charset="0"/>
              </a:rPr>
              <a:t>: </a:t>
            </a:r>
            <a:r>
              <a:rPr lang="en-US" altLang="zh-CN" sz="2200" dirty="0">
                <a:solidFill>
                  <a:srgbClr val="00B050"/>
                </a:solidFill>
                <a:latin typeface="Arial" panose="020B0604020202020204" pitchFamily="34" charset="0"/>
                <a:cs typeface="Arial" panose="020B0604020202020204" pitchFamily="34" charset="0"/>
              </a:rPr>
              <a:t>PDB AWRs on ADG are not currently supported, and there are no current plans to add the functionality</a:t>
            </a:r>
            <a:r>
              <a:rPr lang="en-US" altLang="zh-CN" sz="2200" dirty="0" smtClean="0">
                <a:solidFill>
                  <a:srgbClr val="00B050"/>
                </a:solidFill>
                <a:latin typeface="Arial" panose="020B0604020202020204" pitchFamily="34" charset="0"/>
                <a:cs typeface="Arial" panose="020B0604020202020204" pitchFamily="34" charset="0"/>
              </a:rPr>
              <a:t>. </a:t>
            </a:r>
            <a:r>
              <a:rPr lang="en-US" altLang="zh-CN" sz="2200" dirty="0">
                <a:solidFill>
                  <a:srgbClr val="00B050"/>
                </a:solidFill>
                <a:latin typeface="Arial" panose="020B0604020202020204" pitchFamily="34" charset="0"/>
                <a:cs typeface="Arial" panose="020B0604020202020204" pitchFamily="34" charset="0"/>
              </a:rPr>
              <a:t>(Doc ID 2409808.1)</a:t>
            </a:r>
            <a:endParaRPr lang="en-US" altLang="zh-CN" sz="2200" dirty="0" smtClean="0">
              <a:solidFill>
                <a:srgbClr val="00B050"/>
              </a:solidFill>
              <a:latin typeface="Arial" panose="020B0604020202020204" pitchFamily="34" charset="0"/>
              <a:cs typeface="Arial" panose="020B0604020202020204" pitchFamily="34" charset="0"/>
            </a:endParaRPr>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E4F376F3-DBFC-4EA6-8A6A-A06A14708E16}" type="slidenum">
              <a:rPr lang="zh-CN" altLang="en-US" smtClean="0"/>
              <a:t>10</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58075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additive="base">
                                        <p:cTn id="2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AWR </a:t>
            </a:r>
            <a:r>
              <a:rPr lang="en-US" altLang="zh-CN" b="0" dirty="0"/>
              <a:t> remote snapshots</a:t>
            </a:r>
            <a:endParaRPr lang="zh-CN" altLang="en-US" dirty="0"/>
          </a:p>
        </p:txBody>
      </p:sp>
      <p:sp>
        <p:nvSpPr>
          <p:cNvPr id="3" name="内容占位符 2"/>
          <p:cNvSpPr>
            <a:spLocks noGrp="1"/>
          </p:cNvSpPr>
          <p:nvPr>
            <p:ph idx="1"/>
          </p:nvPr>
        </p:nvSpPr>
        <p:spPr/>
        <p:txBody>
          <a:bodyPr>
            <a:noAutofit/>
          </a:bodyPr>
          <a:lstStyle/>
          <a:p>
            <a:r>
              <a:rPr lang="zh-CN" altLang="en-US" sz="1200" dirty="0">
                <a:latin typeface="Arial" panose="020B0604020202020204" pitchFamily="34" charset="0"/>
                <a:cs typeface="Arial" panose="020B0604020202020204" pitchFamily="34" charset="0"/>
              </a:rPr>
              <a:t>使用远程管理框架，该框架带有一个名为 </a:t>
            </a:r>
            <a:r>
              <a:rPr lang="en-US" altLang="zh-CN" sz="1200" dirty="0">
                <a:latin typeface="Arial" panose="020B0604020202020204" pitchFamily="34" charset="0"/>
                <a:cs typeface="Arial" panose="020B0604020202020204" pitchFamily="34" charset="0"/>
              </a:rPr>
              <a:t>SYS$UMF </a:t>
            </a:r>
            <a:r>
              <a:rPr lang="zh-CN" altLang="en-US" sz="1200" dirty="0">
                <a:latin typeface="Arial" panose="020B0604020202020204" pitchFamily="34" charset="0"/>
                <a:cs typeface="Arial" panose="020B0604020202020204" pitchFamily="34" charset="0"/>
              </a:rPr>
              <a:t>的新 </a:t>
            </a:r>
            <a:r>
              <a:rPr lang="en-US" altLang="zh-CN" sz="1200" dirty="0">
                <a:latin typeface="Arial" panose="020B0604020202020204" pitchFamily="34" charset="0"/>
                <a:cs typeface="Arial" panose="020B0604020202020204" pitchFamily="34" charset="0"/>
              </a:rPr>
              <a:t>Oracle </a:t>
            </a:r>
            <a:r>
              <a:rPr lang="zh-CN" altLang="en-US" sz="1200" dirty="0">
                <a:latin typeface="Arial" panose="020B0604020202020204" pitchFamily="34" charset="0"/>
                <a:cs typeface="Arial" panose="020B0604020202020204" pitchFamily="34" charset="0"/>
              </a:rPr>
              <a:t>内置用户。默认情况下，此用户是锁定的，应在配置 </a:t>
            </a:r>
            <a:r>
              <a:rPr lang="en-US" altLang="zh-CN" sz="1200" dirty="0">
                <a:latin typeface="Arial" panose="020B0604020202020204" pitchFamily="34" charset="0"/>
                <a:cs typeface="Arial" panose="020B0604020202020204" pitchFamily="34" charset="0"/>
              </a:rPr>
              <a:t>RMF </a:t>
            </a:r>
            <a:r>
              <a:rPr lang="zh-CN" altLang="en-US" sz="1200" dirty="0">
                <a:latin typeface="Arial" panose="020B0604020202020204" pitchFamily="34" charset="0"/>
                <a:cs typeface="Arial" panose="020B0604020202020204" pitchFamily="34" charset="0"/>
              </a:rPr>
              <a:t>之前解锁。</a:t>
            </a:r>
          </a:p>
          <a:p>
            <a:pPr marL="605302" lvl="1" indent="-205740"/>
            <a:r>
              <a:rPr lang="en-US" altLang="zh-CN" sz="1200" dirty="0">
                <a:latin typeface="Arial" panose="020B0604020202020204" pitchFamily="34" charset="0"/>
                <a:cs typeface="Arial" panose="020B0604020202020204" pitchFamily="34" charset="0"/>
              </a:rPr>
              <a:t>alter user </a:t>
            </a:r>
            <a:r>
              <a:rPr lang="en-US" altLang="zh-CN" sz="1200" dirty="0" err="1">
                <a:latin typeface="Arial" panose="020B0604020202020204" pitchFamily="34" charset="0"/>
                <a:cs typeface="Arial" panose="020B0604020202020204" pitchFamily="34" charset="0"/>
              </a:rPr>
              <a:t>sys$umf</a:t>
            </a:r>
            <a:r>
              <a:rPr lang="en-US" altLang="zh-CN" sz="1200" dirty="0">
                <a:latin typeface="Arial" panose="020B0604020202020204" pitchFamily="34" charset="0"/>
                <a:cs typeface="Arial" panose="020B0604020202020204" pitchFamily="34" charset="0"/>
              </a:rPr>
              <a:t> identified by *** account unlock;</a:t>
            </a:r>
          </a:p>
          <a:p>
            <a:pPr marL="399562" lvl="1" indent="0">
              <a:buNone/>
            </a:pPr>
            <a:r>
              <a:rPr lang="en-US" altLang="zh-CN" sz="1200" u="sng" dirty="0">
                <a:solidFill>
                  <a:srgbClr val="FF0000"/>
                </a:solidFill>
                <a:latin typeface="Arial" panose="020B0604020202020204" pitchFamily="34" charset="0"/>
                <a:cs typeface="Arial" panose="020B0604020202020204" pitchFamily="34" charset="0"/>
              </a:rPr>
              <a:t>On Primary</a:t>
            </a:r>
            <a:endParaRPr lang="en-US" altLang="zh-CN" sz="1200" dirty="0">
              <a:solidFill>
                <a:srgbClr val="FF0000"/>
              </a:solidFill>
              <a:latin typeface="Arial" panose="020B0604020202020204" pitchFamily="34" charset="0"/>
              <a:cs typeface="Arial" panose="020B0604020202020204" pitchFamily="34" charset="0"/>
            </a:endParaRPr>
          </a:p>
          <a:p>
            <a:pPr marL="605302" lvl="1" indent="-205740"/>
            <a:r>
              <a:rPr lang="en-US" altLang="zh-CN" sz="1200" dirty="0">
                <a:latin typeface="Arial" panose="020B0604020202020204" pitchFamily="34" charset="0"/>
                <a:cs typeface="Arial" panose="020B0604020202020204" pitchFamily="34" charset="0"/>
              </a:rPr>
              <a:t>create database link </a:t>
            </a:r>
            <a:r>
              <a:rPr lang="en-US" altLang="zh-CN" sz="1200" dirty="0" err="1">
                <a:latin typeface="Arial" panose="020B0604020202020204" pitchFamily="34" charset="0"/>
                <a:cs typeface="Arial" panose="020B0604020202020204" pitchFamily="34" charset="0"/>
              </a:rPr>
              <a:t>prima_to_stand</a:t>
            </a:r>
            <a:r>
              <a:rPr lang="en-US" altLang="zh-CN" sz="1200" dirty="0">
                <a:latin typeface="Arial" panose="020B0604020202020204" pitchFamily="34" charset="0"/>
                <a:cs typeface="Arial" panose="020B0604020202020204" pitchFamily="34" charset="0"/>
              </a:rPr>
              <a:t> CONNECT TO </a:t>
            </a:r>
            <a:r>
              <a:rPr lang="en-US" altLang="zh-CN" sz="1200" dirty="0" err="1">
                <a:latin typeface="Arial" panose="020B0604020202020204" pitchFamily="34" charset="0"/>
                <a:cs typeface="Arial" panose="020B0604020202020204" pitchFamily="34" charset="0"/>
              </a:rPr>
              <a:t>sys$umf</a:t>
            </a:r>
            <a:r>
              <a:rPr lang="en-US" altLang="zh-CN" sz="1200" dirty="0">
                <a:latin typeface="Arial" panose="020B0604020202020204" pitchFamily="34" charset="0"/>
                <a:cs typeface="Arial" panose="020B0604020202020204" pitchFamily="34" charset="0"/>
              </a:rPr>
              <a:t> IDENTIFIED BY *** using '</a:t>
            </a:r>
            <a:r>
              <a:rPr lang="en-US" altLang="zh-CN" sz="1200" dirty="0" err="1">
                <a:latin typeface="Arial" panose="020B0604020202020204" pitchFamily="34" charset="0"/>
                <a:cs typeface="Arial" panose="020B0604020202020204" pitchFamily="34" charset="0"/>
              </a:rPr>
              <a:t>STBY_tns</a:t>
            </a:r>
            <a:r>
              <a:rPr lang="en-US" altLang="zh-CN" sz="1200" dirty="0">
                <a:latin typeface="Arial" panose="020B0604020202020204" pitchFamily="34" charset="0"/>
                <a:cs typeface="Arial" panose="020B0604020202020204" pitchFamily="34" charset="0"/>
              </a:rPr>
              <a:t>';</a:t>
            </a:r>
          </a:p>
          <a:p>
            <a:pPr marL="605302" lvl="1" indent="-205740"/>
            <a:r>
              <a:rPr lang="en-US" altLang="zh-CN" sz="1200" dirty="0">
                <a:latin typeface="Arial" panose="020B0604020202020204" pitchFamily="34" charset="0"/>
                <a:cs typeface="Arial" panose="020B0604020202020204" pitchFamily="34" charset="0"/>
              </a:rPr>
              <a:t>create database link </a:t>
            </a:r>
            <a:r>
              <a:rPr lang="en-US" altLang="zh-CN" sz="1200" dirty="0" err="1">
                <a:latin typeface="Arial" panose="020B0604020202020204" pitchFamily="34" charset="0"/>
                <a:cs typeface="Arial" panose="020B0604020202020204" pitchFamily="34" charset="0"/>
              </a:rPr>
              <a:t>stand_to_prima</a:t>
            </a:r>
            <a:r>
              <a:rPr lang="en-US" altLang="zh-CN" sz="1200" dirty="0">
                <a:latin typeface="Arial" panose="020B0604020202020204" pitchFamily="34" charset="0"/>
                <a:cs typeface="Arial" panose="020B0604020202020204" pitchFamily="34" charset="0"/>
              </a:rPr>
              <a:t> CONNECT TO </a:t>
            </a:r>
            <a:r>
              <a:rPr lang="en-US" altLang="zh-CN" sz="1200" dirty="0" err="1">
                <a:latin typeface="Arial" panose="020B0604020202020204" pitchFamily="34" charset="0"/>
                <a:cs typeface="Arial" panose="020B0604020202020204" pitchFamily="34" charset="0"/>
              </a:rPr>
              <a:t>sys$umf</a:t>
            </a:r>
            <a:r>
              <a:rPr lang="en-US" altLang="zh-CN" sz="1200" dirty="0">
                <a:latin typeface="Arial" panose="020B0604020202020204" pitchFamily="34" charset="0"/>
                <a:cs typeface="Arial" panose="020B0604020202020204" pitchFamily="34" charset="0"/>
              </a:rPr>
              <a:t> IDENTIFIED BY *** using '</a:t>
            </a:r>
            <a:r>
              <a:rPr lang="en-US" altLang="zh-CN" sz="1200" dirty="0" err="1">
                <a:latin typeface="Arial" panose="020B0604020202020204" pitchFamily="34" charset="0"/>
                <a:cs typeface="Arial" panose="020B0604020202020204" pitchFamily="34" charset="0"/>
              </a:rPr>
              <a:t>PRIMA_tns</a:t>
            </a:r>
            <a:r>
              <a:rPr lang="en-US" altLang="zh-CN" sz="1200" dirty="0">
                <a:latin typeface="Arial" panose="020B0604020202020204" pitchFamily="34" charset="0"/>
                <a:cs typeface="Arial" panose="020B0604020202020204" pitchFamily="34" charset="0"/>
              </a:rPr>
              <a:t>';</a:t>
            </a:r>
          </a:p>
          <a:p>
            <a:r>
              <a:rPr lang="en-US" altLang="zh-CN" sz="1200" dirty="0">
                <a:latin typeface="Arial" panose="020B0604020202020204" pitchFamily="34" charset="0"/>
                <a:cs typeface="Arial" panose="020B0604020202020204" pitchFamily="34" charset="0"/>
              </a:rPr>
              <a:t>RMF </a:t>
            </a:r>
            <a:r>
              <a:rPr lang="zh-CN" altLang="en-US" sz="1200" dirty="0">
                <a:latin typeface="Arial" panose="020B0604020202020204" pitchFamily="34" charset="0"/>
                <a:cs typeface="Arial" panose="020B0604020202020204" pitchFamily="34" charset="0"/>
              </a:rPr>
              <a:t>拓扑是一个集中式架构，由所有参与的数据库节点及其元数据和连接信息组成。所以让我们配置节点。我们将它们称为“</a:t>
            </a:r>
            <a:r>
              <a:rPr lang="en-US" altLang="zh-CN" sz="1200" dirty="0" err="1">
                <a:latin typeface="Arial" panose="020B0604020202020204" pitchFamily="34" charset="0"/>
                <a:cs typeface="Arial" panose="020B0604020202020204" pitchFamily="34" charset="0"/>
              </a:rPr>
              <a:t>site_prim</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作为主要和“</a:t>
            </a:r>
            <a:r>
              <a:rPr lang="en-US" altLang="zh-CN" sz="1200" dirty="0" err="1">
                <a:latin typeface="Arial" panose="020B0604020202020204" pitchFamily="34" charset="0"/>
                <a:cs typeface="Arial" panose="020B0604020202020204" pitchFamily="34" charset="0"/>
              </a:rPr>
              <a:t>site_stby</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作为备用</a:t>
            </a:r>
          </a:p>
          <a:p>
            <a:pPr marL="605302" lvl="1" indent="-205740"/>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exec </a:t>
            </a:r>
            <a:r>
              <a:rPr lang="en-US" altLang="zh-CN" sz="1200" dirty="0" err="1">
                <a:latin typeface="Arial" panose="020B0604020202020204" pitchFamily="34" charset="0"/>
                <a:cs typeface="Arial" panose="020B0604020202020204" pitchFamily="34" charset="0"/>
              </a:rPr>
              <a:t>dbms_umf.configure_node</a:t>
            </a:r>
            <a:r>
              <a:rPr lang="en-US" altLang="zh-CN" sz="1200" dirty="0">
                <a:latin typeface="Arial" panose="020B0604020202020204" pitchFamily="34" charset="0"/>
                <a:cs typeface="Arial" panose="020B0604020202020204" pitchFamily="34" charset="0"/>
              </a:rPr>
              <a:t> ('</a:t>
            </a:r>
            <a:r>
              <a:rPr lang="en-US" altLang="zh-CN" sz="1200" dirty="0" err="1">
                <a:latin typeface="Arial" panose="020B0604020202020204" pitchFamily="34" charset="0"/>
                <a:cs typeface="Arial" panose="020B0604020202020204" pitchFamily="34" charset="0"/>
              </a:rPr>
              <a:t>site_prim</a:t>
            </a:r>
            <a:r>
              <a:rPr lang="en-US" altLang="zh-CN" sz="1200" dirty="0">
                <a:latin typeface="Arial" panose="020B0604020202020204" pitchFamily="34" charset="0"/>
                <a:cs typeface="Arial" panose="020B0604020202020204" pitchFamily="34" charset="0"/>
              </a:rPr>
              <a:t>');  --</a:t>
            </a:r>
            <a:r>
              <a:rPr lang="en-US" altLang="zh-CN" sz="1200" u="sng" dirty="0">
                <a:solidFill>
                  <a:srgbClr val="FF0000"/>
                </a:solidFill>
                <a:latin typeface="Arial" panose="020B0604020202020204" pitchFamily="34" charset="0"/>
                <a:cs typeface="Arial" panose="020B0604020202020204" pitchFamily="34" charset="0"/>
              </a:rPr>
              <a:t>On Primary</a:t>
            </a:r>
            <a:endParaRPr lang="en-US" altLang="zh-CN" sz="1200" dirty="0">
              <a:solidFill>
                <a:srgbClr val="FF0000"/>
              </a:solidFill>
              <a:latin typeface="Arial" panose="020B0604020202020204" pitchFamily="34" charset="0"/>
              <a:cs typeface="Arial" panose="020B0604020202020204" pitchFamily="34" charset="0"/>
            </a:endParaRPr>
          </a:p>
          <a:p>
            <a:pPr marL="605302" lvl="1" indent="-205740"/>
            <a:r>
              <a:rPr lang="en-US" altLang="zh-CN" sz="1200" dirty="0">
                <a:latin typeface="Arial" panose="020B0604020202020204" pitchFamily="34" charset="0"/>
                <a:cs typeface="Arial" panose="020B0604020202020204" pitchFamily="34" charset="0"/>
              </a:rPr>
              <a:t> exec </a:t>
            </a:r>
            <a:r>
              <a:rPr lang="en-US" altLang="zh-CN" sz="1200" dirty="0" err="1">
                <a:latin typeface="Arial" panose="020B0604020202020204" pitchFamily="34" charset="0"/>
                <a:cs typeface="Arial" panose="020B0604020202020204" pitchFamily="34" charset="0"/>
              </a:rPr>
              <a:t>dbms_umf.configure_node</a:t>
            </a:r>
            <a:r>
              <a:rPr lang="en-US" altLang="zh-CN" sz="1200" dirty="0">
                <a:latin typeface="Arial" panose="020B0604020202020204" pitchFamily="34" charset="0"/>
                <a:cs typeface="Arial" panose="020B0604020202020204" pitchFamily="34" charset="0"/>
              </a:rPr>
              <a:t>('site_</a:t>
            </a:r>
            <a:r>
              <a:rPr lang="en-US" altLang="zh-CN" sz="1200" dirty="0" err="1">
                <a:latin typeface="Arial" panose="020B0604020202020204" pitchFamily="34" charset="0"/>
                <a:cs typeface="Arial" panose="020B0604020202020204" pitchFamily="34" charset="0"/>
              </a:rPr>
              <a:t>stby</a:t>
            </a:r>
            <a:r>
              <a:rPr lang="en-US" altLang="zh-CN" sz="1200" dirty="0">
                <a:latin typeface="Arial" panose="020B0604020202020204" pitchFamily="34" charset="0"/>
                <a:cs typeface="Arial" panose="020B0604020202020204" pitchFamily="34" charset="0"/>
              </a:rPr>
              <a:t>','</a:t>
            </a:r>
            <a:r>
              <a:rPr lang="en-US" altLang="zh-CN" sz="1200" dirty="0" err="1">
                <a:latin typeface="Arial" panose="020B0604020202020204" pitchFamily="34" charset="0"/>
                <a:cs typeface="Arial" panose="020B0604020202020204" pitchFamily="34" charset="0"/>
              </a:rPr>
              <a:t>stand_to_prima</a:t>
            </a:r>
            <a:r>
              <a:rPr lang="en-US" altLang="zh-CN" sz="1200" dirty="0">
                <a:latin typeface="Arial" panose="020B0604020202020204" pitchFamily="34" charset="0"/>
                <a:cs typeface="Arial" panose="020B0604020202020204" pitchFamily="34" charset="0"/>
              </a:rPr>
              <a:t>');  --</a:t>
            </a:r>
            <a:r>
              <a:rPr lang="en-US" altLang="zh-CN" sz="1200" u="sng" dirty="0">
                <a:solidFill>
                  <a:srgbClr val="00B050"/>
                </a:solidFill>
                <a:latin typeface="Arial" panose="020B0604020202020204" pitchFamily="34" charset="0"/>
                <a:cs typeface="Arial" panose="020B0604020202020204" pitchFamily="34" charset="0"/>
              </a:rPr>
              <a:t>On Standby</a:t>
            </a:r>
            <a:endParaRPr lang="en-US" altLang="zh-CN" sz="1200" dirty="0">
              <a:solidFill>
                <a:srgbClr val="00B050"/>
              </a:solidFill>
              <a:latin typeface="Arial" panose="020B0604020202020204" pitchFamily="34" charset="0"/>
              <a:cs typeface="Arial" panose="020B0604020202020204" pitchFamily="34" charset="0"/>
            </a:endParaRPr>
          </a:p>
          <a:p>
            <a:r>
              <a:rPr lang="en-US" altLang="zh-CN" sz="1200" dirty="0">
                <a:latin typeface="Arial" panose="020B0604020202020204" pitchFamily="34" charset="0"/>
                <a:cs typeface="Arial" panose="020B0604020202020204" pitchFamily="34" charset="0"/>
              </a:rPr>
              <a:t> </a:t>
            </a:r>
            <a:r>
              <a:rPr lang="zh-CN" altLang="en-US" sz="1200" dirty="0">
                <a:latin typeface="Arial" panose="020B0604020202020204" pitchFamily="34" charset="0"/>
                <a:cs typeface="Arial" panose="020B0604020202020204" pitchFamily="34" charset="0"/>
              </a:rPr>
              <a:t>创建 </a:t>
            </a:r>
            <a:r>
              <a:rPr lang="en-US" altLang="zh-CN" sz="1200" dirty="0">
                <a:latin typeface="Arial" panose="020B0604020202020204" pitchFamily="34" charset="0"/>
                <a:cs typeface="Arial" panose="020B0604020202020204" pitchFamily="34" charset="0"/>
              </a:rPr>
              <a:t>RMF </a:t>
            </a:r>
            <a:r>
              <a:rPr lang="zh-CN" altLang="en-US" sz="1200" dirty="0">
                <a:latin typeface="Arial" panose="020B0604020202020204" pitchFamily="34" charset="0"/>
                <a:cs typeface="Arial" panose="020B0604020202020204" pitchFamily="34" charset="0"/>
              </a:rPr>
              <a:t>拓扑</a:t>
            </a:r>
          </a:p>
          <a:p>
            <a:pPr marL="605302" lvl="1" indent="-205740"/>
            <a:r>
              <a:rPr lang="en-US" altLang="zh-CN" sz="1200" dirty="0">
                <a:latin typeface="Arial" panose="020B0604020202020204" pitchFamily="34" charset="0"/>
                <a:cs typeface="Arial" panose="020B0604020202020204" pitchFamily="34" charset="0"/>
              </a:rPr>
              <a:t>exec </a:t>
            </a:r>
            <a:r>
              <a:rPr lang="en-US" altLang="zh-CN" sz="1200" dirty="0" err="1">
                <a:latin typeface="Arial" panose="020B0604020202020204" pitchFamily="34" charset="0"/>
                <a:cs typeface="Arial" panose="020B0604020202020204" pitchFamily="34" charset="0"/>
              </a:rPr>
              <a:t>DBMS_UMF.create_topology</a:t>
            </a:r>
            <a:r>
              <a:rPr lang="en-US" altLang="zh-CN" sz="1200" dirty="0">
                <a:latin typeface="Arial" panose="020B0604020202020204" pitchFamily="34" charset="0"/>
                <a:cs typeface="Arial" panose="020B0604020202020204" pitchFamily="34" charset="0"/>
              </a:rPr>
              <a:t> ('Topology_1');  -- </a:t>
            </a:r>
            <a:r>
              <a:rPr lang="en-US" altLang="zh-CN" sz="1200" u="sng" dirty="0">
                <a:solidFill>
                  <a:srgbClr val="FF0000"/>
                </a:solidFill>
                <a:latin typeface="Arial" panose="020B0604020202020204" pitchFamily="34" charset="0"/>
                <a:cs typeface="Arial" panose="020B0604020202020204" pitchFamily="34" charset="0"/>
              </a:rPr>
              <a:t>On Primary </a:t>
            </a:r>
            <a:r>
              <a:rPr lang="en-US" altLang="zh-CN" sz="1200" u="sng" dirty="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a:p>
            <a:r>
              <a:rPr lang="zh-CN" altLang="en-US" sz="1200" dirty="0">
                <a:latin typeface="Arial" panose="020B0604020202020204" pitchFamily="34" charset="0"/>
                <a:cs typeface="Arial" panose="020B0604020202020204" pitchFamily="34" charset="0"/>
              </a:rPr>
              <a:t>拓扑中注册备用数据库</a:t>
            </a:r>
          </a:p>
          <a:p>
            <a:pPr marL="605302" lvl="1" indent="-205740"/>
            <a:r>
              <a:rPr lang="en-US" altLang="zh-CN" sz="1200" dirty="0">
                <a:latin typeface="Arial" panose="020B0604020202020204" pitchFamily="34" charset="0"/>
                <a:cs typeface="Arial" panose="020B0604020202020204" pitchFamily="34" charset="0"/>
              </a:rPr>
              <a:t>exec </a:t>
            </a:r>
            <a:r>
              <a:rPr lang="en-US" altLang="zh-CN" sz="1200" dirty="0" err="1">
                <a:latin typeface="Arial" panose="020B0604020202020204" pitchFamily="34" charset="0"/>
                <a:cs typeface="Arial" panose="020B0604020202020204" pitchFamily="34" charset="0"/>
              </a:rPr>
              <a:t>DBMS_UMF.register_node</a:t>
            </a:r>
            <a:r>
              <a:rPr lang="en-US" altLang="zh-CN" sz="1200" dirty="0">
                <a:latin typeface="Arial" panose="020B0604020202020204" pitchFamily="34" charset="0"/>
                <a:cs typeface="Arial" panose="020B0604020202020204" pitchFamily="34" charset="0"/>
              </a:rPr>
              <a:t> ('Topology_1', '</a:t>
            </a:r>
            <a:r>
              <a:rPr lang="en-US" altLang="zh-CN" sz="1200" dirty="0" err="1">
                <a:latin typeface="Arial" panose="020B0604020202020204" pitchFamily="34" charset="0"/>
                <a:cs typeface="Arial" panose="020B0604020202020204" pitchFamily="34" charset="0"/>
              </a:rPr>
              <a:t>site_stby</a:t>
            </a:r>
            <a:r>
              <a:rPr lang="en-US" altLang="zh-CN" sz="1200" dirty="0">
                <a:latin typeface="Arial" panose="020B0604020202020204" pitchFamily="34" charset="0"/>
                <a:cs typeface="Arial" panose="020B0604020202020204" pitchFamily="34" charset="0"/>
              </a:rPr>
              <a:t>', '</a:t>
            </a:r>
            <a:r>
              <a:rPr lang="en-US" altLang="zh-CN" sz="1200" dirty="0" err="1">
                <a:latin typeface="Arial" panose="020B0604020202020204" pitchFamily="34" charset="0"/>
                <a:cs typeface="Arial" panose="020B0604020202020204" pitchFamily="34" charset="0"/>
              </a:rPr>
              <a:t>prima_to_stand</a:t>
            </a:r>
            <a:r>
              <a:rPr lang="en-US" altLang="zh-CN" sz="1200" dirty="0">
                <a:latin typeface="Arial" panose="020B0604020202020204" pitchFamily="34" charset="0"/>
                <a:cs typeface="Arial" panose="020B0604020202020204" pitchFamily="34" charset="0"/>
              </a:rPr>
              <a:t>', '</a:t>
            </a:r>
            <a:r>
              <a:rPr lang="en-US" altLang="zh-CN" sz="1200" dirty="0" err="1">
                <a:latin typeface="Arial" panose="020B0604020202020204" pitchFamily="34" charset="0"/>
                <a:cs typeface="Arial" panose="020B0604020202020204" pitchFamily="34" charset="0"/>
              </a:rPr>
              <a:t>stand_to_prima</a:t>
            </a:r>
            <a:r>
              <a:rPr lang="en-US" altLang="zh-CN" sz="1200" dirty="0">
                <a:latin typeface="Arial" panose="020B0604020202020204" pitchFamily="34" charset="0"/>
                <a:cs typeface="Arial" panose="020B0604020202020204" pitchFamily="34" charset="0"/>
              </a:rPr>
              <a:t>', 'FALSE', 'FALSE'); -- </a:t>
            </a:r>
            <a:r>
              <a:rPr lang="en-US" altLang="zh-CN" sz="1200" u="sng" dirty="0">
                <a:solidFill>
                  <a:srgbClr val="FF0000"/>
                </a:solidFill>
                <a:latin typeface="Arial" panose="020B0604020202020204" pitchFamily="34" charset="0"/>
                <a:cs typeface="Arial" panose="020B0604020202020204" pitchFamily="34" charset="0"/>
              </a:rPr>
              <a:t>On Primary </a:t>
            </a:r>
            <a:r>
              <a:rPr lang="en-US" altLang="zh-CN" sz="1200" u="sng" dirty="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a:p>
            <a:r>
              <a:rPr lang="zh-CN" altLang="en-US" sz="1200" dirty="0">
                <a:latin typeface="Arial" panose="020B0604020202020204" pitchFamily="34" charset="0"/>
                <a:cs typeface="Arial" panose="020B0604020202020204" pitchFamily="34" charset="0"/>
              </a:rPr>
              <a:t>启用 </a:t>
            </a:r>
            <a:r>
              <a:rPr lang="en-US" altLang="zh-CN" sz="1200" dirty="0">
                <a:latin typeface="Arial" panose="020B0604020202020204" pitchFamily="34" charset="0"/>
                <a:cs typeface="Arial" panose="020B0604020202020204" pitchFamily="34" charset="0"/>
              </a:rPr>
              <a:t>AWR </a:t>
            </a:r>
            <a:r>
              <a:rPr lang="zh-CN" altLang="en-US" sz="1200" dirty="0">
                <a:latin typeface="Arial" panose="020B0604020202020204" pitchFamily="34" charset="0"/>
                <a:cs typeface="Arial" panose="020B0604020202020204" pitchFamily="34" charset="0"/>
              </a:rPr>
              <a:t>服务</a:t>
            </a:r>
          </a:p>
          <a:p>
            <a:pPr marL="605302" lvl="1" indent="-205740"/>
            <a:r>
              <a:rPr lang="en-US" altLang="zh-CN" sz="1200" dirty="0">
                <a:latin typeface="Arial" panose="020B0604020202020204" pitchFamily="34" charset="0"/>
                <a:cs typeface="Arial" panose="020B0604020202020204" pitchFamily="34" charset="0"/>
              </a:rPr>
              <a:t>exec </a:t>
            </a:r>
            <a:r>
              <a:rPr lang="en-US" altLang="zh-CN" sz="1200" dirty="0" err="1">
                <a:latin typeface="Arial" panose="020B0604020202020204" pitchFamily="34" charset="0"/>
                <a:cs typeface="Arial" panose="020B0604020202020204" pitchFamily="34" charset="0"/>
              </a:rPr>
              <a:t>DBMS_WORKLOAD_REPOSITORY.register_remote_database</a:t>
            </a:r>
            <a:r>
              <a:rPr lang="en-US" altLang="zh-CN" sz="1200" dirty="0">
                <a:latin typeface="Arial" panose="020B0604020202020204" pitchFamily="34" charset="0"/>
                <a:cs typeface="Arial" panose="020B0604020202020204" pitchFamily="34" charset="0"/>
              </a:rPr>
              <a:t>(</a:t>
            </a:r>
            <a:r>
              <a:rPr lang="en-US" altLang="zh-CN" sz="1200" dirty="0" err="1">
                <a:latin typeface="Arial" panose="020B0604020202020204" pitchFamily="34" charset="0"/>
                <a:cs typeface="Arial" panose="020B0604020202020204" pitchFamily="34" charset="0"/>
              </a:rPr>
              <a:t>node_name</a:t>
            </a:r>
            <a:r>
              <a:rPr lang="en-US" altLang="zh-CN" sz="1200" dirty="0">
                <a:latin typeface="Arial" panose="020B0604020202020204" pitchFamily="34" charset="0"/>
                <a:cs typeface="Arial" panose="020B0604020202020204" pitchFamily="34" charset="0"/>
              </a:rPr>
              <a:t>=&gt;'</a:t>
            </a:r>
            <a:r>
              <a:rPr lang="en-US" altLang="zh-CN" sz="1200" dirty="0" err="1">
                <a:latin typeface="Arial" panose="020B0604020202020204" pitchFamily="34" charset="0"/>
                <a:cs typeface="Arial" panose="020B0604020202020204" pitchFamily="34" charset="0"/>
              </a:rPr>
              <a:t>site_stby</a:t>
            </a:r>
            <a:r>
              <a:rPr lang="en-US" altLang="zh-CN" sz="1200" dirty="0">
                <a:latin typeface="Arial" panose="020B0604020202020204" pitchFamily="34" charset="0"/>
                <a:cs typeface="Arial" panose="020B0604020202020204" pitchFamily="34" charset="0"/>
              </a:rPr>
              <a:t>'); -- </a:t>
            </a:r>
            <a:r>
              <a:rPr lang="en-US" altLang="zh-CN" sz="1200" u="sng" dirty="0">
                <a:solidFill>
                  <a:srgbClr val="FF0000"/>
                </a:solidFill>
                <a:latin typeface="Arial" panose="020B0604020202020204" pitchFamily="34" charset="0"/>
                <a:cs typeface="Arial" panose="020B0604020202020204" pitchFamily="34" charset="0"/>
              </a:rPr>
              <a:t>On Primary </a:t>
            </a:r>
            <a:r>
              <a:rPr lang="en-US" altLang="zh-CN" sz="1200" u="sng" dirty="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a:p>
            <a:r>
              <a:rPr lang="zh-CN" altLang="en-US" sz="1200" dirty="0">
                <a:latin typeface="Arial" panose="020B0604020202020204" pitchFamily="34" charset="0"/>
                <a:cs typeface="Arial" panose="020B0604020202020204" pitchFamily="34" charset="0"/>
              </a:rPr>
              <a:t>在主库创建备库快照</a:t>
            </a:r>
          </a:p>
          <a:p>
            <a:pPr marL="605302" lvl="1" indent="-205740"/>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exec </a:t>
            </a:r>
            <a:r>
              <a:rPr lang="en-US" altLang="zh-CN" sz="1200" dirty="0" err="1">
                <a:latin typeface="Arial" panose="020B0604020202020204" pitchFamily="34" charset="0"/>
                <a:cs typeface="Arial" panose="020B0604020202020204" pitchFamily="34" charset="0"/>
              </a:rPr>
              <a:t>dbms_workload_repository.create_remote_snapshot</a:t>
            </a:r>
            <a:r>
              <a:rPr lang="en-US" altLang="zh-CN" sz="1200" dirty="0">
                <a:latin typeface="Arial" panose="020B0604020202020204" pitchFamily="34" charset="0"/>
                <a:cs typeface="Arial" panose="020B0604020202020204" pitchFamily="34" charset="0"/>
              </a:rPr>
              <a:t>('</a:t>
            </a:r>
            <a:r>
              <a:rPr lang="en-US" altLang="zh-CN" sz="1200" dirty="0" err="1">
                <a:latin typeface="Arial" panose="020B0604020202020204" pitchFamily="34" charset="0"/>
                <a:cs typeface="Arial" panose="020B0604020202020204" pitchFamily="34" charset="0"/>
              </a:rPr>
              <a:t>site_stby</a:t>
            </a:r>
            <a:r>
              <a:rPr lang="en-US" altLang="zh-CN" sz="1200" dirty="0">
                <a:latin typeface="Arial" panose="020B0604020202020204" pitchFamily="34" charset="0"/>
                <a:cs typeface="Arial" panose="020B0604020202020204" pitchFamily="34" charset="0"/>
              </a:rPr>
              <a:t>');</a:t>
            </a:r>
          </a:p>
          <a:p>
            <a:r>
              <a:rPr lang="en-US" altLang="zh-CN" sz="1200" dirty="0">
                <a:latin typeface="Arial" panose="020B0604020202020204" pitchFamily="34" charset="0"/>
                <a:cs typeface="Arial" panose="020B0604020202020204" pitchFamily="34" charset="0"/>
              </a:rPr>
              <a:t> </a:t>
            </a:r>
            <a:r>
              <a:rPr lang="zh-CN" altLang="en-US" sz="1200" dirty="0">
                <a:latin typeface="Arial" panose="020B0604020202020204" pitchFamily="34" charset="0"/>
                <a:cs typeface="Arial" panose="020B0604020202020204" pitchFamily="34" charset="0"/>
              </a:rPr>
              <a:t>生成备库</a:t>
            </a:r>
            <a:r>
              <a:rPr lang="en-US" altLang="zh-CN" sz="1200" dirty="0">
                <a:latin typeface="Arial" panose="020B0604020202020204" pitchFamily="34" charset="0"/>
                <a:cs typeface="Arial" panose="020B0604020202020204" pitchFamily="34" charset="0"/>
              </a:rPr>
              <a:t>AWR</a:t>
            </a:r>
            <a:r>
              <a:rPr lang="zh-CN" altLang="en-US" sz="1200" dirty="0">
                <a:latin typeface="Arial" panose="020B0604020202020204" pitchFamily="34" charset="0"/>
                <a:cs typeface="Arial" panose="020B0604020202020204" pitchFamily="34" charset="0"/>
              </a:rPr>
              <a:t>报告</a:t>
            </a:r>
          </a:p>
          <a:p>
            <a:pPr marL="605302" lvl="1" indent="-205740"/>
            <a:r>
              <a:rPr lang="en-US" altLang="zh-CN" sz="1200" dirty="0">
                <a:latin typeface="Arial" panose="020B0604020202020204" pitchFamily="34" charset="0"/>
                <a:cs typeface="Arial" panose="020B0604020202020204" pitchFamily="34" charset="0"/>
              </a:rPr>
              <a:t>SQL&gt; @?/</a:t>
            </a:r>
            <a:r>
              <a:rPr lang="en-US" altLang="zh-CN" sz="1200" dirty="0" err="1">
                <a:latin typeface="Arial" panose="020B0604020202020204" pitchFamily="34" charset="0"/>
                <a:cs typeface="Arial" panose="020B0604020202020204" pitchFamily="34" charset="0"/>
              </a:rPr>
              <a:t>rdbms</a:t>
            </a:r>
            <a:r>
              <a:rPr lang="en-US" altLang="zh-CN" sz="1200" dirty="0">
                <a:latin typeface="Arial" panose="020B0604020202020204" pitchFamily="34" charset="0"/>
                <a:cs typeface="Arial" panose="020B0604020202020204" pitchFamily="34" charset="0"/>
              </a:rPr>
              <a:t>/admin/</a:t>
            </a:r>
            <a:r>
              <a:rPr lang="en-US" altLang="zh-CN" sz="1200" dirty="0" err="1">
                <a:latin typeface="Arial" panose="020B0604020202020204" pitchFamily="34" charset="0"/>
                <a:cs typeface="Arial" panose="020B0604020202020204" pitchFamily="34" charset="0"/>
              </a:rPr>
              <a:t>awrrpti.sql</a:t>
            </a:r>
            <a:endParaRPr lang="zh-CN" altLang="en-US" sz="1200" dirty="0">
              <a:latin typeface="Arial" panose="020B0604020202020204" pitchFamily="34" charset="0"/>
              <a:cs typeface="Arial" panose="020B0604020202020204" pitchFamily="34" charset="0"/>
            </a:endParaRPr>
          </a:p>
        </p:txBody>
      </p:sp>
      <p:sp>
        <p:nvSpPr>
          <p:cNvPr id="5" name="矩形 4"/>
          <p:cNvSpPr/>
          <p:nvPr/>
        </p:nvSpPr>
        <p:spPr>
          <a:xfrm>
            <a:off x="9206746" y="3688229"/>
            <a:ext cx="2851517" cy="1791260"/>
          </a:xfrm>
          <a:prstGeom prst="rect">
            <a:avLst/>
          </a:prstGeom>
          <a:solidFill>
            <a:srgbClr val="FBEA20"/>
          </a:solidFill>
        </p:spPr>
        <p:txBody>
          <a:bodyPr wrap="square">
            <a:spAutoFit/>
          </a:bodyPr>
          <a:lstStyle/>
          <a:p>
            <a:r>
              <a:rPr lang="zh-CN" altLang="en-US" sz="2160" dirty="0"/>
              <a:t>相关视图</a:t>
            </a:r>
            <a:r>
              <a:rPr lang="en-US" altLang="zh-CN" sz="2160" dirty="0"/>
              <a:t>:</a:t>
            </a:r>
          </a:p>
          <a:p>
            <a:endParaRPr lang="zh-CN" altLang="en-US" sz="2160" dirty="0"/>
          </a:p>
          <a:p>
            <a:r>
              <a:rPr lang="zh-CN" altLang="en-US" sz="1680" dirty="0"/>
              <a:t>DBA_UMF_LINK</a:t>
            </a:r>
          </a:p>
          <a:p>
            <a:r>
              <a:rPr lang="zh-CN" altLang="en-US" sz="1680" dirty="0"/>
              <a:t>DBA_UMF_REGISTRATION</a:t>
            </a:r>
          </a:p>
          <a:p>
            <a:r>
              <a:rPr lang="zh-CN" altLang="en-US" sz="1680" dirty="0"/>
              <a:t>DBA_UMF_SERVICE</a:t>
            </a:r>
          </a:p>
          <a:p>
            <a:r>
              <a:rPr lang="zh-CN" altLang="en-US" sz="1680" dirty="0"/>
              <a:t>DBA_UMF_TOPOLOGY</a:t>
            </a:r>
          </a:p>
        </p:txBody>
      </p:sp>
      <p:pic>
        <p:nvPicPr>
          <p:cNvPr id="6" name="图片 5"/>
          <p:cNvPicPr>
            <a:picLocks noChangeAspect="1"/>
          </p:cNvPicPr>
          <p:nvPr/>
        </p:nvPicPr>
        <p:blipFill>
          <a:blip r:embed="rId2"/>
          <a:stretch>
            <a:fillRect/>
          </a:stretch>
        </p:blipFill>
        <p:spPr>
          <a:xfrm>
            <a:off x="2621139" y="1054814"/>
            <a:ext cx="6949722" cy="4923821"/>
          </a:xfrm>
          <a:prstGeom prst="rect">
            <a:avLst/>
          </a:prstGeom>
        </p:spPr>
      </p:pic>
      <p:sp>
        <p:nvSpPr>
          <p:cNvPr id="7" name="灯片编号占位符 6"/>
          <p:cNvSpPr>
            <a:spLocks noGrp="1"/>
          </p:cNvSpPr>
          <p:nvPr>
            <p:ph type="sldNum" sz="quarter" idx="12"/>
          </p:nvPr>
        </p:nvSpPr>
        <p:spPr/>
        <p:txBody>
          <a:bodyPr/>
          <a:lstStyle/>
          <a:p>
            <a:fld id="{E4F376F3-DBFC-4EA6-8A6A-A06A14708E16}" type="slidenum">
              <a:rPr lang="zh-CN" altLang="en-US" smtClean="0"/>
              <a:t>11</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73589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Partitioning </a:t>
            </a:r>
            <a:endParaRPr lang="zh-CN" altLang="en-US" dirty="0"/>
          </a:p>
        </p:txBody>
      </p:sp>
      <p:sp>
        <p:nvSpPr>
          <p:cNvPr id="3" name="内容占位符 2"/>
          <p:cNvSpPr>
            <a:spLocks noGrp="1"/>
          </p:cNvSpPr>
          <p:nvPr>
            <p:ph idx="1"/>
          </p:nvPr>
        </p:nvSpPr>
        <p:spPr>
          <a:xfrm>
            <a:off x="838200" y="1557742"/>
            <a:ext cx="11284390" cy="4619221"/>
          </a:xfrm>
        </p:spPr>
        <p:txBody>
          <a:bodyPr>
            <a:normAutofit/>
          </a:bodyPr>
          <a:lstStyle/>
          <a:p>
            <a:pPr marL="0" indent="0">
              <a:buNone/>
            </a:pPr>
            <a:r>
              <a:rPr lang="zh-CN" altLang="en-US" sz="2400" dirty="0"/>
              <a:t>自动列表分区与间隔</a:t>
            </a:r>
            <a:r>
              <a:rPr lang="zh-CN" altLang="en-US" sz="2400" dirty="0" smtClean="0"/>
              <a:t>分区是</a:t>
            </a:r>
            <a:r>
              <a:rPr lang="zh-CN" altLang="en-US" sz="2400" dirty="0"/>
              <a:t>分区</a:t>
            </a:r>
            <a:r>
              <a:rPr lang="zh-CN" altLang="en-US" sz="2400" dirty="0" smtClean="0"/>
              <a:t>表功能性增强。</a:t>
            </a:r>
            <a:endParaRPr lang="en-US" altLang="zh-CN" sz="2400" dirty="0" smtClean="0"/>
          </a:p>
          <a:p>
            <a:endParaRPr lang="en-US" altLang="zh-CN" sz="2400" dirty="0"/>
          </a:p>
          <a:p>
            <a:r>
              <a:rPr lang="en-US" altLang="zh-CN" sz="2400" dirty="0" smtClean="0"/>
              <a:t>AUTOMATIC INTERVAL(range)</a:t>
            </a:r>
          </a:p>
          <a:p>
            <a:pPr marL="0" indent="0">
              <a:buNone/>
            </a:pPr>
            <a:endParaRPr lang="en-US" altLang="zh-CN" sz="2400" dirty="0" smtClean="0"/>
          </a:p>
          <a:p>
            <a:r>
              <a:rPr lang="en-US" altLang="zh-CN" sz="2400" dirty="0"/>
              <a:t>LIST </a:t>
            </a:r>
            <a:r>
              <a:rPr lang="en-US" altLang="zh-CN" sz="2400" dirty="0" smtClean="0"/>
              <a:t>AUTOMATIC(list)</a:t>
            </a:r>
          </a:p>
          <a:p>
            <a:pPr lvl="1"/>
            <a:r>
              <a:rPr lang="zh-CN" altLang="en-US" sz="2000" dirty="0" smtClean="0"/>
              <a:t>单列</a:t>
            </a:r>
            <a:endParaRPr lang="en-US" altLang="zh-CN" sz="2000" dirty="0" smtClean="0"/>
          </a:p>
          <a:p>
            <a:pPr lvl="1"/>
            <a:r>
              <a:rPr lang="zh-CN" altLang="en-US" sz="2000" dirty="0" smtClean="0"/>
              <a:t>多列</a:t>
            </a:r>
            <a:endParaRPr lang="en-US" altLang="zh-CN" sz="2000" dirty="0" smtClean="0"/>
          </a:p>
          <a:p>
            <a:pPr lvl="1"/>
            <a:endParaRPr lang="en-US" altLang="zh-CN" sz="2000" dirty="0"/>
          </a:p>
          <a:p>
            <a:r>
              <a:rPr lang="zh-CN" altLang="en-US" sz="2400" dirty="0"/>
              <a:t>不能有 </a:t>
            </a:r>
            <a:r>
              <a:rPr lang="en-US" altLang="zh-CN" sz="2400" dirty="0"/>
              <a:t>DEFAULT</a:t>
            </a:r>
            <a:endParaRPr lang="zh-CN" altLang="en-US" sz="2400" dirty="0"/>
          </a:p>
        </p:txBody>
      </p:sp>
      <p:sp>
        <p:nvSpPr>
          <p:cNvPr id="5" name="文本框 4"/>
          <p:cNvSpPr txBox="1"/>
          <p:nvPr/>
        </p:nvSpPr>
        <p:spPr>
          <a:xfrm>
            <a:off x="10529181" y="737072"/>
            <a:ext cx="593432" cy="369332"/>
          </a:xfrm>
          <a:prstGeom prst="rect">
            <a:avLst/>
          </a:prstGeom>
          <a:solidFill>
            <a:srgbClr val="FF0000"/>
          </a:solidFill>
        </p:spPr>
        <p:txBody>
          <a:bodyPr wrap="none" rtlCol="0">
            <a:spAutoFit/>
          </a:bodyPr>
          <a:lstStyle/>
          <a:p>
            <a:r>
              <a:rPr lang="en-US" altLang="zh-CN" dirty="0" smtClean="0">
                <a:solidFill>
                  <a:schemeClr val="bg1"/>
                </a:solidFill>
              </a:rPr>
              <a:t>12.2</a:t>
            </a:r>
            <a:endParaRPr lang="zh-CN" altLang="en-US" dirty="0">
              <a:solidFill>
                <a:schemeClr val="bg1"/>
              </a:solidFill>
            </a:endParaRPr>
          </a:p>
        </p:txBody>
      </p:sp>
      <p:sp>
        <p:nvSpPr>
          <p:cNvPr id="6" name="灯片编号占位符 5"/>
          <p:cNvSpPr>
            <a:spLocks noGrp="1"/>
          </p:cNvSpPr>
          <p:nvPr>
            <p:ph type="sldNum" sz="quarter" idx="12"/>
          </p:nvPr>
        </p:nvSpPr>
        <p:spPr/>
        <p:txBody>
          <a:bodyPr/>
          <a:lstStyle/>
          <a:p>
            <a:fld id="{E4F376F3-DBFC-4EA6-8A6A-A06A14708E16}" type="slidenum">
              <a:rPr lang="zh-CN" altLang="en-US" smtClean="0"/>
              <a:t>12</a:t>
            </a:fld>
            <a:endParaRPr lang="zh-CN" altLang="en-US"/>
          </a:p>
        </p:txBody>
      </p:sp>
      <p:sp>
        <p:nvSpPr>
          <p:cNvPr id="7" name="页脚占位符 6"/>
          <p:cNvSpPr>
            <a:spLocks noGrp="1"/>
          </p:cNvSpPr>
          <p:nvPr>
            <p:ph type="ftr" sz="quarter" idx="11"/>
          </p:nvPr>
        </p:nvSpPr>
        <p:spPr/>
        <p:txBody>
          <a:bodyPr/>
          <a:lstStyle/>
          <a:p>
            <a:endParaRPr lang="zh-CN" altLang="en-US"/>
          </a:p>
        </p:txBody>
      </p:sp>
      <p:pic>
        <p:nvPicPr>
          <p:cNvPr id="8" name="图片 7"/>
          <p:cNvPicPr>
            <a:picLocks noChangeAspect="1"/>
          </p:cNvPicPr>
          <p:nvPr/>
        </p:nvPicPr>
        <p:blipFill>
          <a:blip r:embed="rId2"/>
          <a:stretch>
            <a:fillRect/>
          </a:stretch>
        </p:blipFill>
        <p:spPr>
          <a:xfrm>
            <a:off x="5165536" y="1929494"/>
            <a:ext cx="6632645" cy="4329547"/>
          </a:xfrm>
          <a:prstGeom prst="rect">
            <a:avLst/>
          </a:prstGeom>
        </p:spPr>
      </p:pic>
    </p:spTree>
    <p:extLst>
      <p:ext uri="{BB962C8B-B14F-4D97-AF65-F5344CB8AC3E}">
        <p14:creationId xmlns:p14="http://schemas.microsoft.com/office/powerpoint/2010/main" val="165548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Information Lifecycle Management (ILM) </a:t>
            </a:r>
          </a:p>
        </p:txBody>
      </p:sp>
      <p:sp>
        <p:nvSpPr>
          <p:cNvPr id="3" name="内容占位符 2"/>
          <p:cNvSpPr>
            <a:spLocks noGrp="1"/>
          </p:cNvSpPr>
          <p:nvPr>
            <p:ph idx="1"/>
          </p:nvPr>
        </p:nvSpPr>
        <p:spPr>
          <a:xfrm>
            <a:off x="910627" y="1557742"/>
            <a:ext cx="8133785" cy="4619221"/>
          </a:xfrm>
        </p:spPr>
        <p:txBody>
          <a:bodyPr>
            <a:normAutofit fontScale="85000" lnSpcReduction="20000"/>
          </a:bodyPr>
          <a:lstStyle/>
          <a:p>
            <a:r>
              <a:rPr lang="en-US" altLang="zh-CN" b="1" dirty="0" smtClean="0"/>
              <a:t>Automatic ILM </a:t>
            </a:r>
            <a:r>
              <a:rPr lang="en-US" altLang="zh-CN" dirty="0" smtClean="0"/>
              <a:t>= Heat </a:t>
            </a:r>
            <a:r>
              <a:rPr lang="en-US" altLang="zh-CN" dirty="0"/>
              <a:t>map + Automatic Data </a:t>
            </a:r>
            <a:r>
              <a:rPr lang="en-US" altLang="zh-CN" dirty="0" smtClean="0"/>
              <a:t>Optimization(ADO)</a:t>
            </a:r>
          </a:p>
          <a:p>
            <a:r>
              <a:rPr lang="en-US" altLang="zh-CN" b="1" dirty="0"/>
              <a:t>Automatic Data Optimization for </a:t>
            </a:r>
            <a:r>
              <a:rPr lang="en-US" altLang="zh-CN" b="1" dirty="0" smtClean="0"/>
              <a:t>Table</a:t>
            </a:r>
            <a:endParaRPr lang="en-US" altLang="zh-CN" dirty="0"/>
          </a:p>
          <a:p>
            <a:pPr lvl="1"/>
            <a:r>
              <a:rPr lang="en-US" altLang="zh-CN" dirty="0" smtClean="0"/>
              <a:t>Compress</a:t>
            </a:r>
          </a:p>
          <a:p>
            <a:pPr lvl="1"/>
            <a:r>
              <a:rPr lang="en-US" altLang="zh-CN" dirty="0" smtClean="0"/>
              <a:t>Move</a:t>
            </a:r>
          </a:p>
          <a:p>
            <a:r>
              <a:rPr lang="en-US" altLang="zh-CN" b="1" dirty="0"/>
              <a:t>Automatic Data Optimization for </a:t>
            </a:r>
            <a:r>
              <a:rPr lang="en-US" altLang="zh-CN" b="1" dirty="0" err="1" smtClean="0"/>
              <a:t>Tablespace</a:t>
            </a:r>
            <a:r>
              <a:rPr lang="en-US" altLang="zh-CN" b="1" dirty="0" smtClean="0"/>
              <a:t>/</a:t>
            </a:r>
            <a:r>
              <a:rPr lang="en-US" altLang="zh-CN" b="1" dirty="0" err="1" smtClean="0"/>
              <a:t>datafile</a:t>
            </a:r>
            <a:endParaRPr lang="en-US" altLang="zh-CN" b="1" dirty="0" smtClean="0"/>
          </a:p>
          <a:p>
            <a:pPr lvl="1"/>
            <a:r>
              <a:rPr lang="en-US" altLang="zh-CN" dirty="0" smtClean="0"/>
              <a:t>Move </a:t>
            </a:r>
            <a:r>
              <a:rPr lang="en-US" altLang="zh-CN" dirty="0" err="1" smtClean="0"/>
              <a:t>datafile</a:t>
            </a:r>
            <a:r>
              <a:rPr lang="en-US" altLang="zh-CN" dirty="0" smtClean="0"/>
              <a:t> online</a:t>
            </a:r>
          </a:p>
          <a:p>
            <a:r>
              <a:rPr lang="en-US" altLang="zh-CN" b="1" dirty="0" smtClean="0"/>
              <a:t>Automatic </a:t>
            </a:r>
            <a:r>
              <a:rPr lang="en-US" altLang="zh-CN" b="1" dirty="0"/>
              <a:t>Data Optimization for </a:t>
            </a:r>
            <a:r>
              <a:rPr lang="en-US" altLang="zh-CN" b="1" dirty="0" smtClean="0"/>
              <a:t>Index</a:t>
            </a:r>
            <a:endParaRPr lang="en-US" altLang="zh-CN" b="1" dirty="0"/>
          </a:p>
          <a:p>
            <a:pPr lvl="1"/>
            <a:r>
              <a:rPr lang="en-US" altLang="zh-CN" dirty="0" smtClean="0"/>
              <a:t>Compress</a:t>
            </a:r>
          </a:p>
          <a:p>
            <a:pPr lvl="1"/>
            <a:r>
              <a:rPr lang="en-US" altLang="zh-CN" dirty="0" smtClean="0"/>
              <a:t>Shrink</a:t>
            </a:r>
          </a:p>
          <a:p>
            <a:pPr lvl="1"/>
            <a:r>
              <a:rPr lang="en-US" altLang="zh-CN" dirty="0" smtClean="0"/>
              <a:t>Rebuild</a:t>
            </a:r>
          </a:p>
          <a:p>
            <a:r>
              <a:rPr lang="en-US" altLang="zh-CN" b="1" dirty="0" smtClean="0"/>
              <a:t>HEAT MAP</a:t>
            </a:r>
          </a:p>
          <a:p>
            <a:pPr lvl="1"/>
            <a:r>
              <a:rPr lang="en-US" altLang="zh-CN" dirty="0"/>
              <a:t>ADO </a:t>
            </a:r>
            <a:r>
              <a:rPr lang="zh-CN" altLang="en-US" dirty="0"/>
              <a:t>自动评估和执行执行压缩和存储分层操作的策略。 </a:t>
            </a:r>
            <a:r>
              <a:rPr lang="en-US" altLang="zh-CN" dirty="0"/>
              <a:t>ADO </a:t>
            </a:r>
            <a:r>
              <a:rPr lang="zh-CN" altLang="en-US" dirty="0"/>
              <a:t>依赖于</a:t>
            </a:r>
            <a:r>
              <a:rPr lang="en-US" altLang="zh-CN" dirty="0"/>
              <a:t>Heat map </a:t>
            </a:r>
            <a:r>
              <a:rPr lang="zh-CN" altLang="en-US" dirty="0"/>
              <a:t>，除非启用</a:t>
            </a:r>
            <a:r>
              <a:rPr lang="en-US" altLang="zh-CN" dirty="0"/>
              <a:t>Heat map </a:t>
            </a:r>
            <a:r>
              <a:rPr lang="zh-CN" altLang="en-US" dirty="0"/>
              <a:t>，否则 </a:t>
            </a:r>
            <a:r>
              <a:rPr lang="en-US" altLang="zh-CN" dirty="0"/>
              <a:t>ADO </a:t>
            </a:r>
            <a:r>
              <a:rPr lang="zh-CN" altLang="en-US" dirty="0"/>
              <a:t>将无法工作。</a:t>
            </a:r>
            <a:endParaRPr lang="en-US" altLang="zh-CN" dirty="0"/>
          </a:p>
          <a:p>
            <a:endParaRPr lang="zh-CN" altLang="en-US" dirty="0"/>
          </a:p>
        </p:txBody>
      </p:sp>
      <p:pic>
        <p:nvPicPr>
          <p:cNvPr id="1026" name="Picture 2"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641" y="1557742"/>
            <a:ext cx="2502747" cy="4086118"/>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E4F376F3-DBFC-4EA6-8A6A-A06A14708E16}" type="slidenum">
              <a:rPr lang="zh-CN" altLang="en-US" smtClean="0"/>
              <a:t>13</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72532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Privilege usage capture</a:t>
            </a:r>
            <a:endParaRPr lang="zh-CN" altLang="en-US" dirty="0"/>
          </a:p>
        </p:txBody>
      </p:sp>
      <p:sp>
        <p:nvSpPr>
          <p:cNvPr id="3" name="内容占位符 2"/>
          <p:cNvSpPr>
            <a:spLocks noGrp="1"/>
          </p:cNvSpPr>
          <p:nvPr>
            <p:ph idx="1"/>
          </p:nvPr>
        </p:nvSpPr>
        <p:spPr>
          <a:xfrm>
            <a:off x="838200" y="1557742"/>
            <a:ext cx="9745301" cy="4619221"/>
          </a:xfrm>
        </p:spPr>
        <p:txBody>
          <a:bodyPr>
            <a:normAutofit/>
          </a:bodyPr>
          <a:lstStyle/>
          <a:p>
            <a:r>
              <a:rPr lang="en-US" altLang="zh-CN" sz="1800" dirty="0"/>
              <a:t>Oracle 12c </a:t>
            </a:r>
            <a:r>
              <a:rPr lang="zh-CN" altLang="en-US" sz="1800" dirty="0"/>
              <a:t>引入了 </a:t>
            </a:r>
            <a:r>
              <a:rPr lang="en-US" altLang="zh-CN" sz="1800" dirty="0"/>
              <a:t>DBMS_PRIVILEGE_CAPTURE </a:t>
            </a:r>
            <a:r>
              <a:rPr lang="zh-CN" altLang="en-US" sz="1800" dirty="0"/>
              <a:t>包，它允许您跟踪正在使用的权限 以确定最低权限</a:t>
            </a:r>
            <a:r>
              <a:rPr lang="zh-CN" altLang="en-US" sz="1800" dirty="0" smtClean="0"/>
              <a:t>访问</a:t>
            </a:r>
            <a:endParaRPr lang="en-US" altLang="zh-CN" sz="1800" dirty="0" smtClean="0"/>
          </a:p>
          <a:p>
            <a:r>
              <a:rPr lang="zh-CN" altLang="en-US" sz="1800" dirty="0"/>
              <a:t>如果您使用的是多租户环境，则每个权限分析策略仅与在 </a:t>
            </a:r>
            <a:r>
              <a:rPr lang="en-US" altLang="zh-CN" sz="1800" dirty="0"/>
              <a:t>PDB </a:t>
            </a:r>
            <a:r>
              <a:rPr lang="zh-CN" altLang="en-US" sz="1800" dirty="0" smtClean="0"/>
              <a:t>中</a:t>
            </a:r>
            <a:endParaRPr lang="en-US" altLang="zh-CN" sz="1800" dirty="0" smtClean="0"/>
          </a:p>
          <a:p>
            <a:r>
              <a:rPr lang="en-US" altLang="zh-CN" sz="1800" dirty="0" smtClean="0"/>
              <a:t>Types </a:t>
            </a:r>
            <a:r>
              <a:rPr lang="en-US" altLang="zh-CN" sz="1800" dirty="0"/>
              <a:t>of Privilege Analysis</a:t>
            </a:r>
          </a:p>
          <a:p>
            <a:pPr lvl="1"/>
            <a:r>
              <a:rPr lang="en-US" altLang="zh-CN" sz="1600" dirty="0">
                <a:latin typeface="+mn-ea"/>
              </a:rPr>
              <a:t>Role</a:t>
            </a:r>
          </a:p>
          <a:p>
            <a:pPr lvl="1"/>
            <a:r>
              <a:rPr lang="en-US" altLang="zh-CN" sz="1600" dirty="0">
                <a:latin typeface="+mn-ea"/>
              </a:rPr>
              <a:t>context</a:t>
            </a:r>
          </a:p>
          <a:p>
            <a:pPr lvl="1"/>
            <a:r>
              <a:rPr lang="en-US" altLang="zh-CN" sz="1600" dirty="0">
                <a:latin typeface="+mn-ea"/>
              </a:rPr>
              <a:t>Role and context</a:t>
            </a:r>
          </a:p>
          <a:p>
            <a:pPr lvl="1"/>
            <a:r>
              <a:rPr lang="en-US" altLang="zh-CN" sz="1600" dirty="0">
                <a:latin typeface="+mn-ea"/>
              </a:rPr>
              <a:t>Database</a:t>
            </a:r>
          </a:p>
          <a:p>
            <a:r>
              <a:rPr lang="zh-CN" altLang="en-US" sz="1800" dirty="0"/>
              <a:t>必须授予 </a:t>
            </a:r>
            <a:r>
              <a:rPr lang="en-US" altLang="zh-CN" sz="1800" dirty="0"/>
              <a:t>CAPTURE_ADMIN </a:t>
            </a:r>
            <a:r>
              <a:rPr lang="zh-CN" altLang="en-US" sz="1800" dirty="0"/>
              <a:t>角色、</a:t>
            </a:r>
            <a:r>
              <a:rPr lang="en-US" altLang="zh-CN" sz="1800" dirty="0"/>
              <a:t>EXECUTE DBMS_PRIVILEGE_CAPTURE </a:t>
            </a:r>
            <a:r>
              <a:rPr lang="zh-CN" altLang="en-US" sz="1800" dirty="0"/>
              <a:t>包和 </a:t>
            </a:r>
            <a:r>
              <a:rPr lang="en-US" altLang="zh-CN" sz="1800" dirty="0"/>
              <a:t>DBA_* </a:t>
            </a:r>
            <a:r>
              <a:rPr lang="zh-CN" altLang="en-US" sz="1800" dirty="0"/>
              <a:t>报告视图的 </a:t>
            </a:r>
            <a:r>
              <a:rPr lang="en-US" altLang="zh-CN" sz="1800" dirty="0"/>
              <a:t>SELECT </a:t>
            </a:r>
            <a:r>
              <a:rPr lang="zh-CN" altLang="en-US" sz="1800" dirty="0"/>
              <a:t>权限才能查看生成的报告</a:t>
            </a:r>
            <a:r>
              <a:rPr lang="zh-CN" altLang="en-US" sz="1800" dirty="0" smtClean="0"/>
              <a:t>。</a:t>
            </a:r>
            <a:endParaRPr lang="en-US" altLang="zh-CN" sz="1800" dirty="0" smtClean="0"/>
          </a:p>
          <a:p>
            <a:r>
              <a:rPr lang="en-US" altLang="zh-CN" sz="1800" b="1" dirty="0" smtClean="0">
                <a:solidFill>
                  <a:srgbClr val="FF0000"/>
                </a:solidFill>
              </a:rPr>
              <a:t>Note</a:t>
            </a:r>
            <a:r>
              <a:rPr lang="en-US" altLang="zh-CN" sz="1800" dirty="0">
                <a:solidFill>
                  <a:srgbClr val="FF0000"/>
                </a:solidFill>
              </a:rPr>
              <a:t>: </a:t>
            </a:r>
            <a:r>
              <a:rPr lang="en-US" altLang="zh-CN" sz="1800" dirty="0">
                <a:solidFill>
                  <a:srgbClr val="00B050"/>
                </a:solidFill>
              </a:rPr>
              <a:t>You cannot analyze the privileges of the SYS user.</a:t>
            </a:r>
            <a:endParaRPr lang="zh-CN" altLang="en-US" sz="1800" dirty="0">
              <a:solidFill>
                <a:srgbClr val="00B050"/>
              </a:solidFill>
            </a:endParaRPr>
          </a:p>
        </p:txBody>
      </p:sp>
      <p:pic>
        <p:nvPicPr>
          <p:cNvPr id="3074" name="Picture 2" descr="https://blogs.oracle.com/content/published/api/v1.1/assets/CONT1C49B7E8138D4B578382A529EF74A4EE/native?cb=_cache_8657&amp;channelToken=a2124eddd3c240fa9a782118f07705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703639"/>
            <a:ext cx="8038723" cy="1053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blogs.oracle.com/content/published/api/v1.1/assets/CONT86B7C9B98C3846628D0D46CDE6AD2D61/native?cb=_cache_8657&amp;channelToken=a2124eddd3c240fa9a782118f07705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50" y="4391412"/>
            <a:ext cx="5140061" cy="1785551"/>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p:cNvSpPr>
            <a:spLocks noGrp="1"/>
          </p:cNvSpPr>
          <p:nvPr>
            <p:ph type="sldNum" sz="quarter" idx="12"/>
          </p:nvPr>
        </p:nvSpPr>
        <p:spPr/>
        <p:txBody>
          <a:bodyPr/>
          <a:lstStyle/>
          <a:p>
            <a:fld id="{E4F376F3-DBFC-4EA6-8A6A-A06A14708E16}" type="slidenum">
              <a:rPr lang="zh-CN" altLang="en-US" smtClean="0"/>
              <a:t>14</a:t>
            </a:fld>
            <a:endParaRPr lang="zh-CN" altLang="en-US"/>
          </a:p>
        </p:txBody>
      </p:sp>
      <p:sp>
        <p:nvSpPr>
          <p:cNvPr id="7" name="页脚占位符 6"/>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99949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 calcmode="lin" valueType="num">
                                      <p:cBhvr additive="base">
                                        <p:cTn id="2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Privilege usage capture</a:t>
            </a:r>
            <a:endParaRPr lang="zh-CN" altLang="en-US"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8320" y="1018515"/>
            <a:ext cx="5278016" cy="288449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6698320" y="3971050"/>
            <a:ext cx="5278016" cy="1922866"/>
          </a:xfrm>
          <a:prstGeom prst="rect">
            <a:avLst/>
          </a:prstGeom>
          <a:solidFill>
            <a:srgbClr val="FFC000"/>
          </a:solidFill>
        </p:spPr>
        <p:txBody>
          <a:bodyPr wrap="square" numCol="2" rtlCol="0">
            <a:noAutofit/>
          </a:bodyPr>
          <a:lstStyle/>
          <a:p>
            <a:r>
              <a:rPr lang="en-US" altLang="zh-CN" sz="1200" b="1" dirty="0">
                <a:latin typeface="+mn-ea"/>
              </a:rPr>
              <a:t>VIEWS:</a:t>
            </a:r>
          </a:p>
          <a:p>
            <a:r>
              <a:rPr lang="en-US" altLang="zh-CN" sz="1200" b="1" dirty="0">
                <a:latin typeface="+mn-ea"/>
              </a:rPr>
              <a:t>DBA_USED_SYSPRIVS</a:t>
            </a:r>
          </a:p>
          <a:p>
            <a:r>
              <a:rPr lang="en-US" altLang="zh-CN" sz="1200" b="1" dirty="0">
                <a:latin typeface="+mn-ea"/>
              </a:rPr>
              <a:t>DBA_USED_USERPRIVS</a:t>
            </a:r>
          </a:p>
          <a:p>
            <a:r>
              <a:rPr lang="en-US" altLang="zh-CN" sz="1200" b="1" dirty="0">
                <a:latin typeface="+mn-ea"/>
              </a:rPr>
              <a:t>DBA_USED_PUBPRIVS</a:t>
            </a:r>
          </a:p>
          <a:p>
            <a:r>
              <a:rPr lang="en-US" altLang="zh-CN" sz="1200" b="1" dirty="0">
                <a:latin typeface="+mn-ea"/>
              </a:rPr>
              <a:t>DBA_USED_OBJPRIVS</a:t>
            </a:r>
          </a:p>
          <a:p>
            <a:r>
              <a:rPr lang="en-US" altLang="zh-CN" sz="1200" b="1" dirty="0">
                <a:latin typeface="+mn-ea"/>
              </a:rPr>
              <a:t>DBA_USED_PRIVS</a:t>
            </a:r>
          </a:p>
          <a:p>
            <a:r>
              <a:rPr lang="en-US" altLang="zh-CN" sz="1200" b="1" dirty="0">
                <a:latin typeface="+mn-ea"/>
              </a:rPr>
              <a:t>DBA_USED_USERPRIVS_PATH</a:t>
            </a:r>
          </a:p>
          <a:p>
            <a:r>
              <a:rPr lang="en-US" altLang="zh-CN" sz="1200" b="1" dirty="0">
                <a:latin typeface="+mn-ea"/>
              </a:rPr>
              <a:t>DBA_USED_OBJPRIVS_PATH</a:t>
            </a:r>
          </a:p>
          <a:p>
            <a:r>
              <a:rPr lang="en-US" altLang="zh-CN" sz="1200" b="1" dirty="0">
                <a:latin typeface="+mn-ea"/>
              </a:rPr>
              <a:t>DBA_USED_SYSPRIVS_PATH</a:t>
            </a:r>
          </a:p>
          <a:p>
            <a:r>
              <a:rPr lang="en-US" altLang="zh-CN" sz="1200" b="1" dirty="0">
                <a:latin typeface="+mn-ea"/>
              </a:rPr>
              <a:t>DBA_PRIV_CAPTURES</a:t>
            </a:r>
          </a:p>
          <a:p>
            <a:endParaRPr lang="en-US" altLang="zh-CN" sz="1200" b="1" dirty="0">
              <a:latin typeface="+mn-ea"/>
            </a:endParaRPr>
          </a:p>
          <a:p>
            <a:endParaRPr lang="en-US" altLang="zh-CN" sz="1200" b="1" dirty="0">
              <a:latin typeface="+mn-ea"/>
            </a:endParaRPr>
          </a:p>
          <a:p>
            <a:r>
              <a:rPr lang="en-US" altLang="zh-CN" sz="1200" b="1" dirty="0">
                <a:latin typeface="+mn-ea"/>
              </a:rPr>
              <a:t>DBA_UNUSED_COL_TABS</a:t>
            </a:r>
          </a:p>
          <a:p>
            <a:r>
              <a:rPr lang="en-US" altLang="zh-CN" sz="1200" b="1" dirty="0">
                <a:latin typeface="+mn-ea"/>
              </a:rPr>
              <a:t>DBA_UNUSED_GRANTS</a:t>
            </a:r>
          </a:p>
          <a:p>
            <a:r>
              <a:rPr lang="en-US" altLang="zh-CN" sz="1200" b="1" dirty="0">
                <a:latin typeface="+mn-ea"/>
              </a:rPr>
              <a:t>DBA_UNUSED_USERPRIVS</a:t>
            </a:r>
          </a:p>
          <a:p>
            <a:r>
              <a:rPr lang="en-US" altLang="zh-CN" sz="1200" b="1" dirty="0">
                <a:latin typeface="+mn-ea"/>
              </a:rPr>
              <a:t>DBA_UNUSED_OBJPRIVS</a:t>
            </a:r>
          </a:p>
          <a:p>
            <a:r>
              <a:rPr lang="en-US" altLang="zh-CN" sz="1200" b="1" dirty="0">
                <a:latin typeface="+mn-ea"/>
              </a:rPr>
              <a:t>DBA_UNUSED_SYSPRIVS</a:t>
            </a:r>
          </a:p>
          <a:p>
            <a:r>
              <a:rPr lang="en-US" altLang="zh-CN" sz="1200" b="1" dirty="0">
                <a:latin typeface="+mn-ea"/>
              </a:rPr>
              <a:t>DBA_UNUSED_PRIVS</a:t>
            </a:r>
          </a:p>
          <a:p>
            <a:r>
              <a:rPr lang="en-US" altLang="zh-CN" sz="1200" b="1" dirty="0">
                <a:latin typeface="+mn-ea"/>
              </a:rPr>
              <a:t>DBA_UNUSED_SYSPRIVS_PATH</a:t>
            </a:r>
          </a:p>
          <a:p>
            <a:r>
              <a:rPr lang="en-US" altLang="zh-CN" sz="1200" b="1" dirty="0">
                <a:latin typeface="+mn-ea"/>
              </a:rPr>
              <a:t>DBA_UNUSED_OBJPRIVS_PATH</a:t>
            </a:r>
          </a:p>
          <a:p>
            <a:r>
              <a:rPr lang="en-US" altLang="zh-CN" sz="1200" b="1" dirty="0">
                <a:latin typeface="+mn-ea"/>
              </a:rPr>
              <a:t>DBA_UNUSED_USERPRIVS_PATH</a:t>
            </a:r>
            <a:endParaRPr lang="zh-CN" altLang="en-US" sz="1200" b="1" dirty="0">
              <a:latin typeface="+mn-ea"/>
            </a:endParaRPr>
          </a:p>
        </p:txBody>
      </p:sp>
      <p:pic>
        <p:nvPicPr>
          <p:cNvPr id="1029" name="Picture 5" descr="7 Steps To Setup Privilege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7989"/>
            <a:ext cx="6698320" cy="4012732"/>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E4F376F3-DBFC-4EA6-8A6A-A06A14708E16}" type="slidenum">
              <a:rPr lang="zh-CN" altLang="en-US" smtClean="0"/>
              <a:t>15</a:t>
            </a:fld>
            <a:endParaRPr lang="zh-CN" altLang="en-US" dirty="0"/>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09292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Privilege usage capture</a:t>
            </a:r>
            <a:endParaRPr lang="zh-CN" altLang="en-US" dirty="0"/>
          </a:p>
        </p:txBody>
      </p:sp>
      <p:pic>
        <p:nvPicPr>
          <p:cNvPr id="7" name="图片 6"/>
          <p:cNvPicPr>
            <a:picLocks noChangeAspect="1"/>
          </p:cNvPicPr>
          <p:nvPr/>
        </p:nvPicPr>
        <p:blipFill>
          <a:blip r:embed="rId2"/>
          <a:stretch>
            <a:fillRect/>
          </a:stretch>
        </p:blipFill>
        <p:spPr>
          <a:xfrm>
            <a:off x="135932" y="1856620"/>
            <a:ext cx="11852861" cy="3403443"/>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16</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26549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Monitoring index usage </a:t>
            </a:r>
            <a:endParaRPr lang="zh-CN" altLang="en-US" dirty="0"/>
          </a:p>
        </p:txBody>
      </p:sp>
      <p:sp>
        <p:nvSpPr>
          <p:cNvPr id="3" name="内容占位符 2"/>
          <p:cNvSpPr>
            <a:spLocks noGrp="1"/>
          </p:cNvSpPr>
          <p:nvPr>
            <p:ph idx="1"/>
          </p:nvPr>
        </p:nvSpPr>
        <p:spPr/>
        <p:txBody>
          <a:bodyPr>
            <a:normAutofit/>
          </a:bodyPr>
          <a:lstStyle/>
          <a:p>
            <a:r>
              <a:rPr lang="zh-CN" altLang="en-US" sz="2400" dirty="0">
                <a:latin typeface="Arial" panose="020B0604020202020204" pitchFamily="34" charset="0"/>
                <a:cs typeface="Arial" panose="020B0604020202020204" pitchFamily="34" charset="0"/>
              </a:rPr>
              <a:t>如何知道哪些索引没有被使用？ 这样我就</a:t>
            </a:r>
            <a:r>
              <a:rPr lang="zh-CN" altLang="en-US" sz="2400" dirty="0" smtClean="0">
                <a:latin typeface="Arial" panose="020B0604020202020204" pitchFamily="34" charset="0"/>
                <a:cs typeface="Arial" panose="020B0604020202020204" pitchFamily="34" charset="0"/>
              </a:rPr>
              <a:t>可以删除它们。</a:t>
            </a:r>
            <a:endParaRPr lang="en-US" altLang="zh-CN" sz="2400" dirty="0" smtClean="0">
              <a:latin typeface="Arial" panose="020B0604020202020204" pitchFamily="34" charset="0"/>
              <a:cs typeface="Arial" panose="020B0604020202020204" pitchFamily="34" charset="0"/>
            </a:endParaRPr>
          </a:p>
          <a:p>
            <a:endParaRPr lang="en-US" altLang="zh-CN" sz="2400" dirty="0" smtClean="0">
              <a:latin typeface="Arial" panose="020B0604020202020204" pitchFamily="34" charset="0"/>
              <a:cs typeface="Arial" panose="020B0604020202020204" pitchFamily="34" charset="0"/>
            </a:endParaRPr>
          </a:p>
          <a:p>
            <a:r>
              <a:rPr lang="zh-CN" altLang="en-US" sz="2400" dirty="0" smtClean="0">
                <a:latin typeface="Arial" panose="020B0604020202020204" pitchFamily="34" charset="0"/>
                <a:cs typeface="Arial" panose="020B0604020202020204" pitchFamily="34" charset="0"/>
              </a:rPr>
              <a:t>数据库</a:t>
            </a:r>
            <a:r>
              <a:rPr lang="zh-CN" altLang="en-US" sz="2400" dirty="0">
                <a:latin typeface="Arial" panose="020B0604020202020204" pitchFamily="34" charset="0"/>
                <a:cs typeface="Arial" panose="020B0604020202020204" pitchFamily="34" charset="0"/>
              </a:rPr>
              <a:t>维护针对表定义的所有索引，而不管它们的</a:t>
            </a:r>
            <a:r>
              <a:rPr lang="zh-CN" altLang="en-US" sz="2400" dirty="0" smtClean="0">
                <a:latin typeface="Arial" panose="020B0604020202020204" pitchFamily="34" charset="0"/>
                <a:cs typeface="Arial" panose="020B0604020202020204" pitchFamily="34" charset="0"/>
              </a:rPr>
              <a:t>用途</a:t>
            </a:r>
            <a:endParaRPr lang="en-US" altLang="zh-CN" sz="2400" dirty="0" smtClean="0">
              <a:latin typeface="Arial" panose="020B0604020202020204" pitchFamily="34" charset="0"/>
              <a:cs typeface="Arial" panose="020B0604020202020204" pitchFamily="34" charset="0"/>
            </a:endParaRPr>
          </a:p>
          <a:p>
            <a:pPr lvl="1"/>
            <a:r>
              <a:rPr lang="zh-CN" altLang="en-US" sz="2000" dirty="0" smtClean="0">
                <a:latin typeface="Arial" panose="020B0604020202020204" pitchFamily="34" charset="0"/>
                <a:cs typeface="Arial" panose="020B0604020202020204" pitchFamily="34" charset="0"/>
              </a:rPr>
              <a:t>索引</a:t>
            </a:r>
            <a:r>
              <a:rPr lang="zh-CN" altLang="en-US" sz="2000" dirty="0">
                <a:latin typeface="Arial" panose="020B0604020202020204" pitchFamily="34" charset="0"/>
                <a:cs typeface="Arial" panose="020B0604020202020204" pitchFamily="34" charset="0"/>
              </a:rPr>
              <a:t>维护会导致高 </a:t>
            </a:r>
            <a:r>
              <a:rPr lang="en-US" altLang="zh-CN" sz="2000" dirty="0">
                <a:latin typeface="Arial" panose="020B0604020202020204" pitchFamily="34" charset="0"/>
                <a:cs typeface="Arial" panose="020B0604020202020204" pitchFamily="34" charset="0"/>
              </a:rPr>
              <a:t>CPU </a:t>
            </a:r>
            <a:r>
              <a:rPr lang="zh-CN" altLang="en-US" sz="2000" dirty="0">
                <a:latin typeface="Arial" panose="020B0604020202020204" pitchFamily="34" charset="0"/>
                <a:cs typeface="Arial" panose="020B0604020202020204" pitchFamily="34" charset="0"/>
              </a:rPr>
              <a:t>和 </a:t>
            </a:r>
            <a:r>
              <a:rPr lang="en-US" altLang="zh-CN" sz="2000" dirty="0">
                <a:latin typeface="Arial" panose="020B0604020202020204" pitchFamily="34" charset="0"/>
                <a:cs typeface="Arial" panose="020B0604020202020204" pitchFamily="34" charset="0"/>
              </a:rPr>
              <a:t>I/O </a:t>
            </a:r>
            <a:r>
              <a:rPr lang="zh-CN" altLang="en-US" sz="2000" dirty="0" smtClean="0">
                <a:latin typeface="Arial" panose="020B0604020202020204" pitchFamily="34" charset="0"/>
                <a:cs typeface="Arial" panose="020B0604020202020204" pitchFamily="34" charset="0"/>
              </a:rPr>
              <a:t>使用率</a:t>
            </a:r>
            <a:endParaRPr lang="en-US" altLang="zh-CN" sz="2000" dirty="0" smtClean="0">
              <a:latin typeface="Arial" panose="020B0604020202020204" pitchFamily="34" charset="0"/>
              <a:cs typeface="Arial" panose="020B0604020202020204" pitchFamily="34" charset="0"/>
            </a:endParaRPr>
          </a:p>
          <a:p>
            <a:pPr lvl="1"/>
            <a:r>
              <a:rPr lang="zh-CN" altLang="en-US" sz="2000" dirty="0" smtClean="0">
                <a:latin typeface="Arial" panose="020B0604020202020204" pitchFamily="34" charset="0"/>
                <a:cs typeface="Arial" panose="020B0604020202020204" pitchFamily="34" charset="0"/>
              </a:rPr>
              <a:t>识别</a:t>
            </a:r>
            <a:r>
              <a:rPr lang="zh-CN" altLang="en-US" sz="2000" dirty="0">
                <a:latin typeface="Arial" panose="020B0604020202020204" pitchFamily="34" charset="0"/>
                <a:cs typeface="Arial" panose="020B0604020202020204" pitchFamily="34" charset="0"/>
              </a:rPr>
              <a:t>可能被</a:t>
            </a:r>
            <a:r>
              <a:rPr lang="zh-CN" altLang="en-US" sz="2000" dirty="0" smtClean="0">
                <a:latin typeface="Arial" panose="020B0604020202020204" pitchFamily="34" charset="0"/>
                <a:cs typeface="Arial" panose="020B0604020202020204" pitchFamily="34" charset="0"/>
              </a:rPr>
              <a:t>删除的</a:t>
            </a:r>
            <a:r>
              <a:rPr lang="zh-CN" altLang="en-US" sz="2000" dirty="0">
                <a:latin typeface="Arial" panose="020B0604020202020204" pitchFamily="34" charset="0"/>
                <a:cs typeface="Arial" panose="020B0604020202020204" pitchFamily="34" charset="0"/>
              </a:rPr>
              <a:t>未使用</a:t>
            </a:r>
            <a:r>
              <a:rPr lang="zh-CN" altLang="en-US" sz="2000" dirty="0" smtClean="0">
                <a:latin typeface="Arial" panose="020B0604020202020204" pitchFamily="34" charset="0"/>
                <a:cs typeface="Arial" panose="020B0604020202020204" pitchFamily="34" charset="0"/>
              </a:rPr>
              <a:t>索引</a:t>
            </a:r>
            <a:r>
              <a:rPr lang="zh-CN" altLang="en-US" sz="2000" dirty="0">
                <a:latin typeface="Arial" panose="020B0604020202020204" pitchFamily="34" charset="0"/>
                <a:cs typeface="Arial" panose="020B0604020202020204" pitchFamily="34" charset="0"/>
              </a:rPr>
              <a:t>以释放资源</a:t>
            </a:r>
            <a:endParaRPr lang="zh-CN" altLang="en-US" sz="2000" dirty="0">
              <a:solidFill>
                <a:schemeClr val="accent6"/>
              </a:solidFill>
              <a:latin typeface="Arial" panose="020B0604020202020204" pitchFamily="34" charset="0"/>
              <a:cs typeface="Arial" panose="020B0604020202020204" pitchFamily="34" charset="0"/>
            </a:endParaRPr>
          </a:p>
        </p:txBody>
      </p:sp>
      <p:sp>
        <p:nvSpPr>
          <p:cNvPr id="5" name="灯片编号占位符 4"/>
          <p:cNvSpPr>
            <a:spLocks noGrp="1"/>
          </p:cNvSpPr>
          <p:nvPr>
            <p:ph type="sldNum" sz="quarter" idx="12"/>
          </p:nvPr>
        </p:nvSpPr>
        <p:spPr/>
        <p:txBody>
          <a:bodyPr/>
          <a:lstStyle/>
          <a:p>
            <a:fld id="{E4F376F3-DBFC-4EA6-8A6A-A06A14708E16}" type="slidenum">
              <a:rPr lang="zh-CN" altLang="en-US" smtClean="0"/>
              <a:t>17</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97664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Monitoring index usage </a:t>
            </a:r>
            <a:endParaRPr lang="zh-CN" altLang="en-US" dirty="0"/>
          </a:p>
        </p:txBody>
      </p:sp>
      <p:sp>
        <p:nvSpPr>
          <p:cNvPr id="3" name="内容占位符 2"/>
          <p:cNvSpPr>
            <a:spLocks noGrp="1"/>
          </p:cNvSpPr>
          <p:nvPr>
            <p:ph idx="1"/>
          </p:nvPr>
        </p:nvSpPr>
        <p:spPr/>
        <p:txBody>
          <a:bodyPr>
            <a:normAutofit/>
          </a:bodyPr>
          <a:lstStyle/>
          <a:p>
            <a:r>
              <a:rPr lang="en-US" altLang="zh-CN" sz="2400" dirty="0" smtClean="0">
                <a:latin typeface="Arial" panose="020B0604020202020204" pitchFamily="34" charset="0"/>
                <a:cs typeface="Arial" panose="020B0604020202020204" pitchFamily="34" charset="0"/>
              </a:rPr>
              <a:t>12c R2</a:t>
            </a:r>
            <a:r>
              <a:rPr lang="zh-CN" altLang="en-US" sz="2400" dirty="0" smtClean="0">
                <a:latin typeface="Arial" panose="020B0604020202020204" pitchFamily="34" charset="0"/>
                <a:cs typeface="Arial" panose="020B0604020202020204" pitchFamily="34" charset="0"/>
              </a:rPr>
              <a:t>之前的版本</a:t>
            </a:r>
            <a:endParaRPr lang="en-US" altLang="zh-CN" sz="2400" dirty="0" smtClean="0">
              <a:latin typeface="Arial" panose="020B0604020202020204" pitchFamily="34" charset="0"/>
              <a:cs typeface="Arial" panose="020B0604020202020204" pitchFamily="34" charset="0"/>
            </a:endParaRPr>
          </a:p>
          <a:p>
            <a:pPr lvl="1"/>
            <a:r>
              <a:rPr lang="zh-CN" altLang="en-US" sz="1800" dirty="0">
                <a:latin typeface="Arial" panose="020B0604020202020204" pitchFamily="34" charset="0"/>
                <a:cs typeface="Arial" panose="020B0604020202020204" pitchFamily="34" charset="0"/>
              </a:rPr>
              <a:t>手动开启：</a:t>
            </a:r>
            <a:r>
              <a:rPr lang="en-US" altLang="zh-CN" sz="1800" dirty="0">
                <a:latin typeface="Arial" panose="020B0604020202020204" pitchFamily="34" charset="0"/>
                <a:cs typeface="Arial" panose="020B0604020202020204" pitchFamily="34" charset="0"/>
              </a:rPr>
              <a:t>ALTER INDEX &lt;index&gt; MONITORING  USAGE;</a:t>
            </a:r>
          </a:p>
          <a:p>
            <a:pPr lvl="1"/>
            <a:r>
              <a:rPr lang="en-US" altLang="zh-CN" sz="1800" dirty="0">
                <a:latin typeface="Arial" panose="020B0604020202020204" pitchFamily="34" charset="0"/>
                <a:cs typeface="Arial" panose="020B0604020202020204" pitchFamily="34" charset="0"/>
              </a:rPr>
              <a:t>V$OBJECT_USAGE </a:t>
            </a:r>
            <a:r>
              <a:rPr lang="zh-CN" altLang="en-US" sz="1800" dirty="0">
                <a:latin typeface="Arial" panose="020B0604020202020204" pitchFamily="34" charset="0"/>
                <a:cs typeface="Arial" panose="020B0604020202020204" pitchFamily="34" charset="0"/>
              </a:rPr>
              <a:t>包含一列</a:t>
            </a:r>
            <a:r>
              <a:rPr lang="en-US" altLang="zh-CN" sz="1800" dirty="0">
                <a:latin typeface="Arial" panose="020B0604020202020204" pitchFamily="34" charset="0"/>
                <a:cs typeface="Arial" panose="020B0604020202020204" pitchFamily="34" charset="0"/>
              </a:rPr>
              <a:t>“USED” ,</a:t>
            </a:r>
            <a:r>
              <a:rPr lang="zh-CN" altLang="en-US" sz="1800" dirty="0">
                <a:latin typeface="Arial" panose="020B0604020202020204" pitchFamily="34" charset="0"/>
                <a:cs typeface="Arial" panose="020B0604020202020204" pitchFamily="34" charset="0"/>
              </a:rPr>
              <a:t>表示自开启监视以来是否已使用索引（</a:t>
            </a:r>
            <a:r>
              <a:rPr lang="en-US" altLang="zh-CN" sz="1800" dirty="0">
                <a:latin typeface="Arial" panose="020B0604020202020204" pitchFamily="34" charset="0"/>
                <a:cs typeface="Arial" panose="020B0604020202020204" pitchFamily="34" charset="0"/>
              </a:rPr>
              <a:t>YES </a:t>
            </a:r>
            <a:r>
              <a:rPr lang="zh-CN" altLang="en-US" sz="1800" dirty="0">
                <a:latin typeface="Arial" panose="020B0604020202020204" pitchFamily="34" charset="0"/>
                <a:cs typeface="Arial" panose="020B0604020202020204" pitchFamily="34" charset="0"/>
              </a:rPr>
              <a:t>或 </a:t>
            </a:r>
            <a:r>
              <a:rPr lang="en-US" altLang="zh-CN" sz="1800" dirty="0">
                <a:latin typeface="Arial" panose="020B0604020202020204" pitchFamily="34" charset="0"/>
                <a:cs typeface="Arial" panose="020B0604020202020204" pitchFamily="34" charset="0"/>
              </a:rPr>
              <a:t>NO </a:t>
            </a:r>
            <a:r>
              <a:rPr lang="zh-CN" altLang="en-US" sz="1800" dirty="0">
                <a:latin typeface="Arial" panose="020B0604020202020204" pitchFamily="34" charset="0"/>
                <a:cs typeface="Arial" panose="020B0604020202020204" pitchFamily="34" charset="0"/>
              </a:rPr>
              <a:t>值）</a:t>
            </a:r>
            <a:endParaRPr lang="en-US" altLang="zh-CN" sz="1800" dirty="0">
              <a:latin typeface="Arial" panose="020B0604020202020204" pitchFamily="34" charset="0"/>
              <a:cs typeface="Arial" panose="020B0604020202020204" pitchFamily="34" charset="0"/>
            </a:endParaRPr>
          </a:p>
          <a:p>
            <a:pPr marL="457200" lvl="1" indent="0">
              <a:buNone/>
            </a:pPr>
            <a:endParaRPr lang="en-US" altLang="zh-CN" dirty="0" smtClean="0">
              <a:latin typeface="Arial" panose="020B0604020202020204" pitchFamily="34" charset="0"/>
              <a:cs typeface="Arial" panose="020B0604020202020204" pitchFamily="34" charset="0"/>
            </a:endParaRPr>
          </a:p>
          <a:p>
            <a:r>
              <a:rPr lang="en-US" altLang="zh-CN" sz="2400" dirty="0" smtClean="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Deprecated in Oracle 12c </a:t>
            </a:r>
            <a:r>
              <a:rPr lang="en-US" altLang="zh-CN" sz="2400" dirty="0" smtClean="0">
                <a:latin typeface="Arial" panose="020B0604020202020204" pitchFamily="34" charset="0"/>
                <a:cs typeface="Arial" panose="020B0604020202020204" pitchFamily="34" charset="0"/>
              </a:rPr>
              <a:t>R1</a:t>
            </a:r>
          </a:p>
          <a:p>
            <a:endParaRPr lang="en-US" altLang="zh-CN" sz="2400" dirty="0" smtClean="0">
              <a:latin typeface="Arial" panose="020B0604020202020204" pitchFamily="34" charset="0"/>
              <a:cs typeface="Arial" panose="020B0604020202020204" pitchFamily="34" charset="0"/>
            </a:endParaRPr>
          </a:p>
          <a:p>
            <a:r>
              <a:rPr lang="en-US" altLang="zh-CN" sz="2400" dirty="0" smtClean="0">
                <a:latin typeface="Arial" panose="020B0604020202020204" pitchFamily="34" charset="0"/>
                <a:cs typeface="Arial" panose="020B0604020202020204" pitchFamily="34" charset="0"/>
              </a:rPr>
              <a:t> </a:t>
            </a:r>
            <a:r>
              <a:rPr lang="zh-CN" altLang="en-US" sz="2400" dirty="0" smtClean="0">
                <a:latin typeface="Arial" panose="020B0604020202020204" pitchFamily="34" charset="0"/>
                <a:cs typeface="Arial" panose="020B0604020202020204" pitchFamily="34" charset="0"/>
              </a:rPr>
              <a:t>从</a:t>
            </a:r>
            <a:r>
              <a:rPr lang="en-US" altLang="zh-CN" sz="2400" dirty="0" smtClean="0">
                <a:latin typeface="Arial" panose="020B0604020202020204" pitchFamily="34" charset="0"/>
                <a:cs typeface="Arial" panose="020B0604020202020204" pitchFamily="34" charset="0"/>
              </a:rPr>
              <a:t>12.2</a:t>
            </a:r>
            <a:r>
              <a:rPr lang="zh-CN" altLang="en-US" sz="2400" dirty="0" smtClean="0">
                <a:latin typeface="Arial" panose="020B0604020202020204" pitchFamily="34" charset="0"/>
                <a:cs typeface="Arial" panose="020B0604020202020204" pitchFamily="34" charset="0"/>
              </a:rPr>
              <a:t>开启引入自动</a:t>
            </a:r>
            <a:r>
              <a:rPr lang="en-US" altLang="zh-CN" sz="2400" dirty="0" smtClean="0"/>
              <a:t>index </a:t>
            </a:r>
            <a:r>
              <a:rPr lang="en-US" altLang="zh-CN" sz="2400" dirty="0"/>
              <a:t>usage </a:t>
            </a:r>
            <a:r>
              <a:rPr lang="en-US" altLang="zh-CN" sz="2400" dirty="0" smtClean="0"/>
              <a:t>tracking</a:t>
            </a:r>
            <a:endParaRPr lang="en-US" altLang="zh-CN" sz="2400" dirty="0" smtClean="0">
              <a:latin typeface="Arial" panose="020B0604020202020204" pitchFamily="34" charset="0"/>
              <a:cs typeface="Arial" panose="020B0604020202020204" pitchFamily="34" charset="0"/>
            </a:endParaRPr>
          </a:p>
          <a:p>
            <a:pPr lvl="1"/>
            <a:r>
              <a:rPr lang="zh-CN" altLang="en-US" sz="2000" dirty="0" smtClean="0">
                <a:latin typeface="Arial" panose="020B0604020202020204" pitchFamily="34" charset="0"/>
                <a:cs typeface="Arial" panose="020B0604020202020204" pitchFamily="34" charset="0"/>
              </a:rPr>
              <a:t> </a:t>
            </a:r>
            <a:r>
              <a:rPr lang="en-US" altLang="zh-CN" sz="1800" dirty="0" smtClean="0">
                <a:latin typeface="Arial" panose="020B0604020202020204" pitchFamily="34" charset="0"/>
                <a:cs typeface="Arial" panose="020B0604020202020204" pitchFamily="34" charset="0"/>
              </a:rPr>
              <a:t>DBA_INDEX_USAGE</a:t>
            </a:r>
            <a:r>
              <a:rPr lang="zh-CN" altLang="en-US" sz="1800" dirty="0" smtClean="0">
                <a:latin typeface="Arial" panose="020B0604020202020204" pitchFamily="34" charset="0"/>
                <a:cs typeface="Arial" panose="020B0604020202020204" pitchFamily="34" charset="0"/>
              </a:rPr>
              <a:t>显示每个索引的累积统计信息</a:t>
            </a:r>
            <a:r>
              <a:rPr lang="en-US" altLang="zh-CN" sz="1800" dirty="0" smtClean="0">
                <a:latin typeface="Arial" panose="020B0604020202020204" pitchFamily="34" charset="0"/>
                <a:cs typeface="Arial" panose="020B0604020202020204" pitchFamily="34" charset="0"/>
              </a:rPr>
              <a:t>,</a:t>
            </a:r>
            <a:r>
              <a:rPr lang="zh-CN" altLang="en-US" sz="1600" dirty="0" smtClean="0"/>
              <a:t>比之前使用的简单的“是</a:t>
            </a:r>
            <a:r>
              <a:rPr lang="en-US" altLang="zh-CN" sz="1600" dirty="0" smtClean="0"/>
              <a:t>/</a:t>
            </a:r>
            <a:r>
              <a:rPr lang="zh-CN" altLang="en-US" sz="1600" dirty="0" smtClean="0"/>
              <a:t>否”标志更好</a:t>
            </a:r>
            <a:endParaRPr lang="en-US" altLang="zh-CN" sz="1800" dirty="0" smtClean="0">
              <a:latin typeface="Arial" panose="020B0604020202020204" pitchFamily="34" charset="0"/>
              <a:cs typeface="Arial" panose="020B0604020202020204" pitchFamily="34" charset="0"/>
            </a:endParaRPr>
          </a:p>
          <a:p>
            <a:pPr lvl="1"/>
            <a:r>
              <a:rPr lang="en-US" altLang="zh-CN" sz="1800" dirty="0">
                <a:latin typeface="Arial" panose="020B0604020202020204" pitchFamily="34" charset="0"/>
                <a:cs typeface="Arial" panose="020B0604020202020204" pitchFamily="34" charset="0"/>
              </a:rPr>
              <a:t>V$INDEX_USAGE_INFO</a:t>
            </a:r>
            <a:r>
              <a:rPr lang="zh-CN" altLang="en-US" sz="1800" dirty="0">
                <a:latin typeface="Arial" panose="020B0604020202020204" pitchFamily="34" charset="0"/>
                <a:cs typeface="Arial" panose="020B0604020202020204" pitchFamily="34" charset="0"/>
              </a:rPr>
              <a:t>跟踪自上次刷新以来的索引使用情况。 每 </a:t>
            </a:r>
            <a:r>
              <a:rPr lang="en-US" altLang="zh-CN" sz="1800" dirty="0">
                <a:latin typeface="Arial" panose="020B0604020202020204" pitchFamily="34" charset="0"/>
                <a:cs typeface="Arial" panose="020B0604020202020204" pitchFamily="34" charset="0"/>
              </a:rPr>
              <a:t>15 </a:t>
            </a:r>
            <a:r>
              <a:rPr lang="zh-CN" altLang="en-US" sz="1800" dirty="0">
                <a:latin typeface="Arial" panose="020B0604020202020204" pitchFamily="34" charset="0"/>
                <a:cs typeface="Arial" panose="020B0604020202020204" pitchFamily="34" charset="0"/>
              </a:rPr>
              <a:t>分钟刷新一次</a:t>
            </a:r>
            <a:endParaRPr lang="en-US" altLang="zh-CN" sz="1800" dirty="0">
              <a:latin typeface="Arial" panose="020B0604020202020204" pitchFamily="34" charset="0"/>
              <a:cs typeface="Arial" panose="020B0604020202020204" pitchFamily="34" charset="0"/>
            </a:endParaRPr>
          </a:p>
          <a:p>
            <a:pPr lvl="1"/>
            <a:r>
              <a:rPr lang="zh-CN" altLang="en-US" sz="1800" dirty="0">
                <a:latin typeface="Arial" panose="020B0604020202020204" pitchFamily="34" charset="0"/>
                <a:cs typeface="Arial" panose="020B0604020202020204" pitchFamily="34" charset="0"/>
              </a:rPr>
              <a:t>每次刷新以后</a:t>
            </a:r>
            <a:r>
              <a:rPr lang="en-US" altLang="zh-CN" sz="1800" dirty="0">
                <a:latin typeface="Arial" panose="020B0604020202020204" pitchFamily="34" charset="0"/>
                <a:cs typeface="Arial" panose="020B0604020202020204" pitchFamily="34" charset="0"/>
              </a:rPr>
              <a:t>ACTIVE_ELEM_COUNT </a:t>
            </a:r>
            <a:r>
              <a:rPr lang="zh-CN" altLang="en-US" sz="1800" dirty="0">
                <a:latin typeface="Arial" panose="020B0604020202020204" pitchFamily="34" charset="0"/>
                <a:cs typeface="Arial" panose="020B0604020202020204" pitchFamily="34" charset="0"/>
              </a:rPr>
              <a:t>重置为</a:t>
            </a:r>
            <a:r>
              <a:rPr lang="en-US" altLang="zh-CN" sz="1800" dirty="0">
                <a:latin typeface="Arial" panose="020B0604020202020204" pitchFamily="34" charset="0"/>
                <a:cs typeface="Arial" panose="020B0604020202020204" pitchFamily="34" charset="0"/>
              </a:rPr>
              <a:t>0 </a:t>
            </a:r>
            <a:r>
              <a:rPr lang="zh-CN" altLang="en-US" sz="1800" dirty="0">
                <a:latin typeface="Arial" panose="020B0604020202020204" pitchFamily="34" charset="0"/>
                <a:cs typeface="Arial" panose="020B0604020202020204" pitchFamily="34" charset="0"/>
              </a:rPr>
              <a:t>，并且</a:t>
            </a:r>
            <a:r>
              <a:rPr lang="en-US" altLang="zh-CN" sz="1800" dirty="0">
                <a:latin typeface="Arial" panose="020B0604020202020204" pitchFamily="34" charset="0"/>
                <a:cs typeface="Arial" panose="020B0604020202020204" pitchFamily="34" charset="0"/>
              </a:rPr>
              <a:t>LAST_FLUSH_TIME </a:t>
            </a:r>
            <a:r>
              <a:rPr lang="zh-CN" altLang="en-US" sz="1800" dirty="0">
                <a:latin typeface="Arial" panose="020B0604020202020204" pitchFamily="34" charset="0"/>
                <a:cs typeface="Arial" panose="020B0604020202020204" pitchFamily="34" charset="0"/>
              </a:rPr>
              <a:t>更新为当前时间</a:t>
            </a:r>
            <a:endParaRPr lang="en-US" altLang="zh-CN" sz="1800" dirty="0">
              <a:latin typeface="Arial" panose="020B0604020202020204" pitchFamily="34" charset="0"/>
              <a:cs typeface="Arial" panose="020B0604020202020204" pitchFamily="34" charset="0"/>
            </a:endParaRPr>
          </a:p>
          <a:p>
            <a:endParaRPr lang="zh-CN" altLang="en-US" dirty="0"/>
          </a:p>
        </p:txBody>
      </p:sp>
      <p:sp>
        <p:nvSpPr>
          <p:cNvPr id="5" name="灯片编号占位符 4"/>
          <p:cNvSpPr>
            <a:spLocks noGrp="1"/>
          </p:cNvSpPr>
          <p:nvPr>
            <p:ph type="sldNum" sz="quarter" idx="12"/>
          </p:nvPr>
        </p:nvSpPr>
        <p:spPr/>
        <p:txBody>
          <a:bodyPr/>
          <a:lstStyle/>
          <a:p>
            <a:fld id="{E4F376F3-DBFC-4EA6-8A6A-A06A14708E16}" type="slidenum">
              <a:rPr lang="zh-CN" altLang="en-US" smtClean="0"/>
              <a:t>18</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12797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Monitoring index usage </a:t>
            </a:r>
            <a:endParaRPr lang="zh-CN" altLang="en-US" dirty="0"/>
          </a:p>
        </p:txBody>
      </p:sp>
      <p:sp>
        <p:nvSpPr>
          <p:cNvPr id="3" name="内容占位符 2"/>
          <p:cNvSpPr>
            <a:spLocks noGrp="1"/>
          </p:cNvSpPr>
          <p:nvPr>
            <p:ph idx="1"/>
          </p:nvPr>
        </p:nvSpPr>
        <p:spPr/>
        <p:txBody>
          <a:bodyPr>
            <a:normAutofit/>
          </a:bodyPr>
          <a:lstStyle/>
          <a:p>
            <a:r>
              <a:rPr lang="en-US" altLang="zh-CN" sz="2400" dirty="0"/>
              <a:t>Oracle 12c R2 + </a:t>
            </a:r>
            <a:endParaRPr lang="en-US" altLang="zh-CN" sz="2400" dirty="0" smtClean="0"/>
          </a:p>
          <a:p>
            <a:pPr lvl="1"/>
            <a:r>
              <a:rPr lang="en-US" altLang="zh-CN" sz="2000" dirty="0" smtClean="0"/>
              <a:t>_</a:t>
            </a:r>
            <a:r>
              <a:rPr lang="en-US" altLang="zh-CN" sz="2000" dirty="0" err="1"/>
              <a:t>iut_stat_collection_type</a:t>
            </a:r>
            <a:r>
              <a:rPr lang="en-US" altLang="zh-CN" sz="2000" dirty="0"/>
              <a:t> </a:t>
            </a:r>
            <a:r>
              <a:rPr lang="en-US" altLang="zh-CN" sz="2000" dirty="0" smtClean="0"/>
              <a:t>parameter</a:t>
            </a:r>
          </a:p>
          <a:p>
            <a:pPr lvl="2"/>
            <a:r>
              <a:rPr lang="en-US" altLang="zh-CN" dirty="0" smtClean="0"/>
              <a:t>Valid </a:t>
            </a:r>
            <a:r>
              <a:rPr lang="en-US" altLang="zh-CN" dirty="0"/>
              <a:t>values are: ALL, SAMPLED (Default</a:t>
            </a:r>
            <a:r>
              <a:rPr lang="en-US" altLang="zh-CN" dirty="0" smtClean="0"/>
              <a:t>)</a:t>
            </a:r>
          </a:p>
          <a:p>
            <a:pPr marL="457200" lvl="1" indent="0">
              <a:buNone/>
            </a:pPr>
            <a:endParaRPr lang="zh-CN" altLang="en-US" dirty="0"/>
          </a:p>
        </p:txBody>
      </p:sp>
      <p:pic>
        <p:nvPicPr>
          <p:cNvPr id="7" name="图片 6"/>
          <p:cNvPicPr>
            <a:picLocks noChangeAspect="1"/>
          </p:cNvPicPr>
          <p:nvPr/>
        </p:nvPicPr>
        <p:blipFill>
          <a:blip r:embed="rId2"/>
          <a:stretch>
            <a:fillRect/>
          </a:stretch>
        </p:blipFill>
        <p:spPr>
          <a:xfrm>
            <a:off x="1440609" y="2790804"/>
            <a:ext cx="8798860" cy="3372023"/>
          </a:xfrm>
          <a:prstGeom prst="rect">
            <a:avLst/>
          </a:prstGeom>
        </p:spPr>
      </p:pic>
      <p:sp>
        <p:nvSpPr>
          <p:cNvPr id="6" name="灯片编号占位符 5"/>
          <p:cNvSpPr>
            <a:spLocks noGrp="1"/>
          </p:cNvSpPr>
          <p:nvPr>
            <p:ph type="sldNum" sz="quarter" idx="12"/>
          </p:nvPr>
        </p:nvSpPr>
        <p:spPr/>
        <p:txBody>
          <a:bodyPr/>
          <a:lstStyle/>
          <a:p>
            <a:fld id="{E4F376F3-DBFC-4EA6-8A6A-A06A14708E16}" type="slidenum">
              <a:rPr lang="zh-CN" altLang="en-US" smtClean="0"/>
              <a:t>19</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9320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圆形"/>
          <p:cNvSpPr/>
          <p:nvPr/>
        </p:nvSpPr>
        <p:spPr>
          <a:xfrm>
            <a:off x="5395961" y="1182237"/>
            <a:ext cx="1398177" cy="1398177"/>
          </a:xfrm>
          <a:prstGeom prst="ellipse">
            <a:avLst/>
          </a:prstGeom>
          <a:gradFill>
            <a:gsLst>
              <a:gs pos="100000">
                <a:srgbClr val="FE4444"/>
              </a:gs>
              <a:gs pos="0">
                <a:srgbClr val="C00000"/>
              </a:gs>
            </a:gsLst>
            <a:lin ang="16380000" scaled="0"/>
          </a:gradFill>
          <a:ln w="63500" cap="flat">
            <a:solidFill>
              <a:srgbClr val="000000">
                <a:alpha val="0"/>
              </a:srgbClr>
            </a:solidFill>
            <a:prstDash val="solid"/>
            <a:miter lim="400000"/>
          </a:ln>
          <a:effectLst/>
        </p:spPr>
        <p:txBody>
          <a:bodyPr wrap="square" lIns="25387" tIns="25387" rIns="25387" bIns="25387" numCol="1" anchor="ctr">
            <a:noAutofit/>
          </a:bodyPr>
          <a:lstStyle/>
          <a:p>
            <a:pPr defTabSz="389457">
              <a:defRPr sz="4000">
                <a:solidFill>
                  <a:srgbClr val="FFFFFF"/>
                </a:solidFill>
                <a:effectLst>
                  <a:outerShdw blurRad="38100" dist="12700" dir="5400000" rotWithShape="0">
                    <a:srgbClr val="000000">
                      <a:alpha val="50000"/>
                    </a:srgbClr>
                  </a:outerShdw>
                </a:effectLst>
              </a:defRPr>
            </a:pPr>
            <a:endParaRPr sz="2000">
              <a:ea typeface="黑体" panose="02010609060101010101" charset="-122"/>
              <a:cs typeface="黑体" panose="02010609060101010101" charset="-122"/>
            </a:endParaRPr>
          </a:p>
        </p:txBody>
      </p:sp>
      <p:sp>
        <p:nvSpPr>
          <p:cNvPr id="300" name="Morbi leo risus, elit. Vestibulum id Aenean lacinia bibendum nulla sed coetra augue. Aenean eu leo  Nulla vitae elit libero, a pharetra augue. Aenean eu leo quam. Pellentesque ornare sem lacinia quam venenatis vestibulum. Morbctetur. Morbi leo risus, elit. Vestibulum id Aenean lacinia bibendum nulla sed coetra augue. Aenean eu leo  Nulla vitae elit libero, a pharetra augue. Aenean eu leo quam. Pellentesque ornare sem lacinia quam venenatis vestibulum. Morbctetur."/>
          <p:cNvSpPr/>
          <p:nvPr/>
        </p:nvSpPr>
        <p:spPr>
          <a:xfrm>
            <a:off x="996136" y="3525011"/>
            <a:ext cx="8105320" cy="1880736"/>
          </a:xfrm>
          <a:prstGeom prst="rect">
            <a:avLst/>
          </a:prstGeom>
          <a:ln w="12700">
            <a:miter lim="400000"/>
          </a:ln>
        </p:spPr>
        <p:txBody>
          <a:bodyPr lIns="25387" tIns="25387" rIns="25387" bIns="25387"/>
          <a:lstStyle>
            <a:lvl1pPr>
              <a:lnSpc>
                <a:spcPct val="120000"/>
              </a:lnSpc>
              <a:defRPr sz="2800">
                <a:solidFill>
                  <a:srgbClr val="23232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609585" indent="-609585">
              <a:buFont typeface="Arial" panose="020B0604020202020204" pitchFamily="34" charset="0"/>
              <a:buChar char="•"/>
            </a:pPr>
            <a:r>
              <a:rPr lang="en-US" altLang="zh-CN" sz="1867" dirty="0"/>
              <a:t> Oracle ACE</a:t>
            </a:r>
          </a:p>
          <a:p>
            <a:pPr marL="609585" indent="-609585">
              <a:buFont typeface="Arial" panose="020B0604020202020204" pitchFamily="34" charset="0"/>
              <a:buChar char="•"/>
            </a:pPr>
            <a:r>
              <a:rPr lang="en-US" altLang="zh-CN" sz="1867" dirty="0"/>
              <a:t> Over 10 years of IT Expertise</a:t>
            </a:r>
          </a:p>
          <a:p>
            <a:pPr marL="609585" indent="-609585">
              <a:buFont typeface="Arial" panose="020B0604020202020204" pitchFamily="34" charset="0"/>
              <a:buChar char="•"/>
            </a:pPr>
            <a:r>
              <a:rPr lang="de-DE" altLang="zh-CN" sz="1867" b="1" dirty="0"/>
              <a:t> Experiences with Oracle </a:t>
            </a:r>
            <a:r>
              <a:rPr lang="de-DE" altLang="zh-CN" sz="1867" dirty="0"/>
              <a:t>since 200</a:t>
            </a:r>
            <a:r>
              <a:rPr lang="en-US" altLang="zh-CN" sz="1867" dirty="0"/>
              <a:t>8</a:t>
            </a:r>
          </a:p>
          <a:p>
            <a:pPr marL="609585" indent="-609585">
              <a:buFont typeface="Arial" panose="020B0604020202020204" pitchFamily="34" charset="0"/>
              <a:buChar char="•"/>
            </a:pPr>
            <a:r>
              <a:rPr lang="zh-CN" altLang="en-US" sz="1867" dirty="0"/>
              <a:t> 墨天轮社区</a:t>
            </a:r>
            <a:r>
              <a:rPr lang="en-US" altLang="zh-CN" sz="1867" dirty="0"/>
              <a:t>MVP</a:t>
            </a:r>
          </a:p>
          <a:p>
            <a:pPr marL="609585" indent="-609585">
              <a:buFont typeface="Arial" panose="020B0604020202020204" pitchFamily="34" charset="0"/>
              <a:buChar char="•"/>
            </a:pPr>
            <a:r>
              <a:rPr lang="en-US" altLang="zh-CN" sz="1867" dirty="0"/>
              <a:t> Blog Sites:  </a:t>
            </a:r>
            <a:r>
              <a:rPr lang="en-US" altLang="zh-CN" sz="1867" dirty="0">
                <a:hlinkClick r:id="rId2"/>
              </a:rPr>
              <a:t>www.anbob.com</a:t>
            </a:r>
            <a:endParaRPr lang="en-US" altLang="zh-CN" sz="1867" dirty="0"/>
          </a:p>
          <a:p>
            <a:pPr marL="838179" lvl="1" indent="-228594">
              <a:buFont typeface="Wingdings" panose="05000000000000000000" pitchFamily="2" charset="2"/>
              <a:buChar char="ü"/>
            </a:pPr>
            <a:r>
              <a:rPr lang="en-US" altLang="zh-CN" sz="1600" dirty="0"/>
              <a:t> I share my knowledge and experiences in database technology</a:t>
            </a:r>
            <a:endParaRPr lang="zh-CN" altLang="en-US" sz="1600" dirty="0"/>
          </a:p>
        </p:txBody>
      </p:sp>
      <p:sp>
        <p:nvSpPr>
          <p:cNvPr id="301" name="恩墨"/>
          <p:cNvSpPr txBox="1"/>
          <p:nvPr/>
        </p:nvSpPr>
        <p:spPr>
          <a:xfrm>
            <a:off x="5048797" y="2754961"/>
            <a:ext cx="2089967" cy="435991"/>
          </a:xfrm>
          <a:prstGeom prst="rect">
            <a:avLst/>
          </a:prstGeom>
          <a:ln w="12700">
            <a:miter lim="400000"/>
          </a:ln>
        </p:spPr>
        <p:txBody>
          <a:bodyPr wrap="square" lIns="25387" tIns="25387" rIns="25387" bIns="25387" anchor="ctr">
            <a:spAutoFit/>
          </a:bodyPr>
          <a:lstStyle>
            <a:lvl1pPr>
              <a:defRPr sz="5000" b="1">
                <a:latin typeface="+mj-lt"/>
                <a:ea typeface="+mj-ea"/>
                <a:cs typeface="+mj-cs"/>
                <a:sym typeface="Helvetica"/>
              </a:defRPr>
            </a:lvl1pPr>
          </a:lstStyle>
          <a:p>
            <a:pPr algn="ctr"/>
            <a:r>
              <a:rPr lang="zh-CN" altLang="en-US" sz="2500" dirty="0">
                <a:latin typeface="黑体" panose="02010609060101010101" charset="-122"/>
                <a:ea typeface="黑体" panose="02010609060101010101" charset="-122"/>
                <a:cs typeface="黑体" panose="02010609060101010101" charset="-122"/>
              </a:rPr>
              <a:t>张维照</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216" y="1182237"/>
            <a:ext cx="1253125" cy="1382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E:\`mywork\20140428云和恩墨宣传册 换标版\ai\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6768" y="3360227"/>
            <a:ext cx="1181041" cy="348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0363" y="2234328"/>
            <a:ext cx="1920213" cy="66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32029"/>
      </p:ext>
    </p:extLst>
  </p:cSld>
  <p:clrMapOvr>
    <a:masterClrMapping/>
  </p:clrMapOvr>
  <p:transition spd="slow" advTm="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Monitoring index usage </a:t>
            </a:r>
            <a:endParaRPr lang="zh-CN" altLang="en-US" dirty="0"/>
          </a:p>
        </p:txBody>
      </p:sp>
      <p:pic>
        <p:nvPicPr>
          <p:cNvPr id="5" name="内容占位符 4"/>
          <p:cNvPicPr>
            <a:picLocks noGrp="1" noChangeAspect="1"/>
          </p:cNvPicPr>
          <p:nvPr>
            <p:ph idx="1"/>
          </p:nvPr>
        </p:nvPicPr>
        <p:blipFill>
          <a:blip r:embed="rId2"/>
          <a:stretch>
            <a:fillRect/>
          </a:stretch>
        </p:blipFill>
        <p:spPr>
          <a:xfrm>
            <a:off x="1722001" y="1468267"/>
            <a:ext cx="8553682" cy="4444465"/>
          </a:xfrm>
          <a:prstGeom prst="rect">
            <a:avLst/>
          </a:prstGeom>
        </p:spPr>
      </p:pic>
      <p:cxnSp>
        <p:nvCxnSpPr>
          <p:cNvPr id="8" name="直接连接符 7"/>
          <p:cNvCxnSpPr/>
          <p:nvPr/>
        </p:nvCxnSpPr>
        <p:spPr>
          <a:xfrm>
            <a:off x="3849351" y="2910542"/>
            <a:ext cx="276510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a:off x="2293978" y="5243602"/>
            <a:ext cx="1555373"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灯片编号占位符 2"/>
          <p:cNvSpPr>
            <a:spLocks noGrp="1"/>
          </p:cNvSpPr>
          <p:nvPr>
            <p:ph type="sldNum" sz="quarter" idx="12"/>
          </p:nvPr>
        </p:nvSpPr>
        <p:spPr/>
        <p:txBody>
          <a:bodyPr/>
          <a:lstStyle/>
          <a:p>
            <a:fld id="{E4F376F3-DBFC-4EA6-8A6A-A06A14708E16}" type="slidenum">
              <a:rPr lang="zh-CN" altLang="en-US" smtClean="0"/>
              <a:t>20</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80393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Monitoring index usage </a:t>
            </a:r>
            <a:endParaRPr lang="zh-CN" altLang="en-US" dirty="0"/>
          </a:p>
        </p:txBody>
      </p:sp>
      <p:pic>
        <p:nvPicPr>
          <p:cNvPr id="5" name="内容占位符 4"/>
          <p:cNvPicPr>
            <a:picLocks noGrp="1" noChangeAspect="1"/>
          </p:cNvPicPr>
          <p:nvPr>
            <p:ph idx="1"/>
          </p:nvPr>
        </p:nvPicPr>
        <p:blipFill>
          <a:blip r:embed="rId2"/>
          <a:stretch>
            <a:fillRect/>
          </a:stretch>
        </p:blipFill>
        <p:spPr>
          <a:xfrm>
            <a:off x="220148" y="1306582"/>
            <a:ext cx="6748856" cy="3612193"/>
          </a:xfrm>
          <a:prstGeom prst="rect">
            <a:avLst/>
          </a:prstGeom>
        </p:spPr>
      </p:pic>
      <p:pic>
        <p:nvPicPr>
          <p:cNvPr id="7" name="图片 6"/>
          <p:cNvPicPr>
            <a:picLocks noChangeAspect="1"/>
          </p:cNvPicPr>
          <p:nvPr/>
        </p:nvPicPr>
        <p:blipFill>
          <a:blip r:embed="rId3"/>
          <a:stretch>
            <a:fillRect/>
          </a:stretch>
        </p:blipFill>
        <p:spPr>
          <a:xfrm>
            <a:off x="6096001" y="1268760"/>
            <a:ext cx="5626199" cy="4153922"/>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21</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781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Monitoring index usage </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sz="2400" dirty="0"/>
              <a:t>注意</a:t>
            </a:r>
            <a:r>
              <a:rPr lang="zh-CN" altLang="en-US" sz="2400" dirty="0" smtClean="0"/>
              <a:t>事项</a:t>
            </a:r>
            <a:endParaRPr lang="en-US" altLang="zh-CN" sz="2400" dirty="0" smtClean="0"/>
          </a:p>
          <a:p>
            <a:r>
              <a:rPr lang="en-US" altLang="zh-CN" sz="2400" dirty="0" smtClean="0"/>
              <a:t>Indexes </a:t>
            </a:r>
            <a:r>
              <a:rPr lang="en-US" altLang="zh-CN" sz="2400" dirty="0"/>
              <a:t>on foreign key </a:t>
            </a:r>
            <a:r>
              <a:rPr lang="en-US" altLang="zh-CN" sz="2400" dirty="0" smtClean="0"/>
              <a:t>columns</a:t>
            </a:r>
          </a:p>
          <a:p>
            <a:pPr lvl="1"/>
            <a:r>
              <a:rPr lang="en-US" altLang="zh-CN" sz="2000" dirty="0" smtClean="0"/>
              <a:t>Not </a:t>
            </a:r>
            <a:r>
              <a:rPr lang="en-US" altLang="zh-CN" sz="2000" dirty="0"/>
              <a:t>considered an index usage when DML on the parent </a:t>
            </a:r>
            <a:r>
              <a:rPr lang="en-US" altLang="zh-CN" sz="2000" dirty="0" smtClean="0"/>
              <a:t>key </a:t>
            </a:r>
            <a:r>
              <a:rPr lang="en-US" altLang="zh-CN" sz="2000" dirty="0"/>
              <a:t>is </a:t>
            </a:r>
            <a:r>
              <a:rPr lang="en-US" altLang="zh-CN" sz="2000" dirty="0" smtClean="0"/>
              <a:t>performed</a:t>
            </a:r>
          </a:p>
          <a:p>
            <a:r>
              <a:rPr lang="en-US" altLang="zh-CN" sz="2400" dirty="0" smtClean="0"/>
              <a:t>Gathering </a:t>
            </a:r>
            <a:r>
              <a:rPr lang="en-US" altLang="zh-CN" sz="2400" dirty="0"/>
              <a:t>statistics on </a:t>
            </a:r>
            <a:r>
              <a:rPr lang="en-US" altLang="zh-CN" sz="2400" dirty="0" smtClean="0"/>
              <a:t>indexes</a:t>
            </a:r>
          </a:p>
          <a:p>
            <a:pPr lvl="1"/>
            <a:r>
              <a:rPr lang="en-US" altLang="zh-CN" sz="2000" dirty="0" smtClean="0"/>
              <a:t>Considered </a:t>
            </a:r>
            <a:r>
              <a:rPr lang="en-US" altLang="zh-CN" sz="2000" dirty="0"/>
              <a:t>an index </a:t>
            </a:r>
            <a:r>
              <a:rPr lang="en-US" altLang="zh-CN" sz="2000" dirty="0" smtClean="0"/>
              <a:t>usage</a:t>
            </a:r>
          </a:p>
          <a:p>
            <a:r>
              <a:rPr lang="en-US" altLang="zh-CN" sz="2400" dirty="0" smtClean="0"/>
              <a:t>DML </a:t>
            </a:r>
            <a:r>
              <a:rPr lang="en-US" altLang="zh-CN" sz="2400" dirty="0"/>
              <a:t>affecting indexes </a:t>
            </a:r>
            <a:r>
              <a:rPr lang="en-US" altLang="zh-CN" sz="2400" dirty="0" smtClean="0"/>
              <a:t>(</a:t>
            </a:r>
            <a:r>
              <a:rPr lang="en-US" altLang="zh-CN" sz="2400" dirty="0"/>
              <a:t>INSERT,UPDATE,DELETE,MERGE</a:t>
            </a:r>
            <a:r>
              <a:rPr lang="en-US" altLang="zh-CN" sz="2400" dirty="0" smtClean="0"/>
              <a:t>)</a:t>
            </a:r>
          </a:p>
          <a:p>
            <a:pPr lvl="1"/>
            <a:r>
              <a:rPr lang="en-US" altLang="zh-CN" sz="2000" dirty="0" smtClean="0"/>
              <a:t>Not </a:t>
            </a:r>
            <a:r>
              <a:rPr lang="en-US" altLang="zh-CN" sz="2000" dirty="0"/>
              <a:t>considered an index usage</a:t>
            </a:r>
            <a:endParaRPr lang="zh-CN" altLang="en-US" sz="2000" dirty="0"/>
          </a:p>
        </p:txBody>
      </p:sp>
      <p:sp>
        <p:nvSpPr>
          <p:cNvPr id="5" name="灯片编号占位符 4"/>
          <p:cNvSpPr>
            <a:spLocks noGrp="1"/>
          </p:cNvSpPr>
          <p:nvPr>
            <p:ph type="sldNum" sz="quarter" idx="12"/>
          </p:nvPr>
        </p:nvSpPr>
        <p:spPr/>
        <p:txBody>
          <a:bodyPr/>
          <a:lstStyle/>
          <a:p>
            <a:fld id="{E4F376F3-DBFC-4EA6-8A6A-A06A14708E16}" type="slidenum">
              <a:rPr lang="zh-CN" altLang="en-US" smtClean="0"/>
              <a:t>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矩形 6"/>
          <p:cNvSpPr/>
          <p:nvPr/>
        </p:nvSpPr>
        <p:spPr>
          <a:xfrm>
            <a:off x="739366" y="5068198"/>
            <a:ext cx="10713268" cy="646331"/>
          </a:xfrm>
          <a:prstGeom prst="rect">
            <a:avLst/>
          </a:prstGeom>
        </p:spPr>
        <p:txBody>
          <a:bodyPr wrap="square">
            <a:spAutoFit/>
          </a:bodyPr>
          <a:lstStyle/>
          <a:p>
            <a:r>
              <a:rPr lang="en-US" altLang="zh-CN" dirty="0">
                <a:solidFill>
                  <a:srgbClr val="FF0000"/>
                </a:solidFill>
                <a:latin typeface="Arial" panose="020B0604020202020204" pitchFamily="34" charset="0"/>
                <a:cs typeface="Arial" panose="020B0604020202020204" pitchFamily="34" charset="0"/>
              </a:rPr>
              <a:t>Note</a:t>
            </a:r>
            <a:r>
              <a:rPr lang="en-US" altLang="zh-CN" dirty="0">
                <a:solidFill>
                  <a:srgbClr val="00B050"/>
                </a:solidFill>
                <a:latin typeface="Arial" panose="020B0604020202020204" pitchFamily="34" charset="0"/>
                <a:cs typeface="Arial" panose="020B0604020202020204" pitchFamily="34" charset="0"/>
              </a:rPr>
              <a:t>: Just keep in mind using the default sampling approach is not perfect, but switching to "ALL" may represent an significant overhead.</a:t>
            </a:r>
            <a:endParaRPr lang="zh-CN" altLang="en-US"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29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Flex  ASM</a:t>
            </a:r>
            <a:endParaRPr lang="zh-CN" altLang="en-US" dirty="0"/>
          </a:p>
        </p:txBody>
      </p:sp>
      <p:sp>
        <p:nvSpPr>
          <p:cNvPr id="3" name="灯片编号占位符 2"/>
          <p:cNvSpPr>
            <a:spLocks noGrp="1"/>
          </p:cNvSpPr>
          <p:nvPr>
            <p:ph type="sldNum" sz="quarter" idx="12"/>
          </p:nvPr>
        </p:nvSpPr>
        <p:spPr/>
        <p:txBody>
          <a:bodyPr/>
          <a:lstStyle/>
          <a:p>
            <a:fld id="{E4F376F3-DBFC-4EA6-8A6A-A06A14708E16}" type="slidenum">
              <a:rPr lang="zh-CN" altLang="en-US" smtClean="0"/>
              <a:t>23</a:t>
            </a:fld>
            <a:endParaRPr lang="zh-CN" altLang="en-US"/>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5363" y="963890"/>
            <a:ext cx="9137526" cy="4821274"/>
          </a:xfrm>
        </p:spPr>
      </p:pic>
    </p:spTree>
    <p:extLst>
      <p:ext uri="{BB962C8B-B14F-4D97-AF65-F5344CB8AC3E}">
        <p14:creationId xmlns:p14="http://schemas.microsoft.com/office/powerpoint/2010/main" val="186065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Automatic Storage Management </a:t>
            </a:r>
            <a:r>
              <a:rPr lang="zh-CN" altLang="en-US" dirty="0" smtClean="0"/>
              <a:t>（</a:t>
            </a:r>
            <a:r>
              <a:rPr lang="en-US" altLang="zh-CN" dirty="0" smtClean="0"/>
              <a:t>ASM</a:t>
            </a:r>
            <a:r>
              <a:rPr lang="zh-CN" altLang="en-US" dirty="0" smtClean="0"/>
              <a:t>）</a:t>
            </a:r>
            <a:endParaRPr lang="zh-CN" altLang="en-US" dirty="0"/>
          </a:p>
        </p:txBody>
      </p:sp>
      <p:sp>
        <p:nvSpPr>
          <p:cNvPr id="3" name="内容占位符 2"/>
          <p:cNvSpPr>
            <a:spLocks noGrp="1"/>
          </p:cNvSpPr>
          <p:nvPr>
            <p:ph idx="1"/>
          </p:nvPr>
        </p:nvSpPr>
        <p:spPr>
          <a:xfrm>
            <a:off x="838200" y="1526860"/>
            <a:ext cx="10515600" cy="4351338"/>
          </a:xfrm>
        </p:spPr>
        <p:txBody>
          <a:bodyPr>
            <a:normAutofit fontScale="92500" lnSpcReduction="10000"/>
          </a:bodyPr>
          <a:lstStyle/>
          <a:p>
            <a:r>
              <a:rPr lang="en-US" altLang="zh-CN" dirty="0"/>
              <a:t>Auto Rebalance </a:t>
            </a:r>
            <a:r>
              <a:rPr lang="en-US" altLang="zh-CN" dirty="0" smtClean="0"/>
              <a:t>&amp; </a:t>
            </a:r>
            <a:r>
              <a:rPr lang="en-US" altLang="zh-CN" dirty="0"/>
              <a:t>mirror </a:t>
            </a:r>
            <a:r>
              <a:rPr lang="en-US" altLang="zh-CN" dirty="0" smtClean="0"/>
              <a:t> (</a:t>
            </a:r>
            <a:r>
              <a:rPr lang="zh-CN" altLang="en-US" dirty="0" smtClean="0"/>
              <a:t>在线存储替换</a:t>
            </a:r>
            <a:r>
              <a:rPr lang="en-US" altLang="zh-CN" dirty="0" smtClean="0"/>
              <a:t>)</a:t>
            </a:r>
            <a:endParaRPr lang="en-US" altLang="zh-CN" dirty="0"/>
          </a:p>
          <a:p>
            <a:r>
              <a:rPr lang="en-US" altLang="zh-CN" dirty="0"/>
              <a:t>Auto </a:t>
            </a:r>
            <a:r>
              <a:rPr lang="en-US" altLang="zh-CN" dirty="0" err="1" smtClean="0"/>
              <a:t>Resync</a:t>
            </a:r>
            <a:r>
              <a:rPr lang="en-US" altLang="zh-CN" dirty="0" smtClean="0"/>
              <a:t> (</a:t>
            </a:r>
            <a:r>
              <a:rPr lang="en-US" altLang="zh-CN" dirty="0"/>
              <a:t>asynchronously </a:t>
            </a:r>
            <a:r>
              <a:rPr lang="en-US" altLang="zh-CN" dirty="0" err="1" smtClean="0"/>
              <a:t>Rnnn</a:t>
            </a:r>
            <a:r>
              <a:rPr lang="en-US" altLang="zh-CN" dirty="0"/>
              <a:t> </a:t>
            </a:r>
            <a:r>
              <a:rPr lang="en-US" altLang="zh-CN" dirty="0" smtClean="0"/>
              <a:t>to </a:t>
            </a:r>
            <a:r>
              <a:rPr lang="en-US" altLang="zh-CN" dirty="0"/>
              <a:t>remap this bad block from a mirror copy</a:t>
            </a:r>
            <a:r>
              <a:rPr lang="en-US" altLang="zh-CN" dirty="0" smtClean="0"/>
              <a:t>)</a:t>
            </a:r>
          </a:p>
          <a:p>
            <a:r>
              <a:rPr lang="en-US" altLang="zh-CN" dirty="0" smtClean="0"/>
              <a:t>ASM </a:t>
            </a:r>
            <a:r>
              <a:rPr lang="en-US" altLang="zh-CN" dirty="0"/>
              <a:t>Flex </a:t>
            </a:r>
            <a:r>
              <a:rPr lang="zh-CN" altLang="en-US" dirty="0"/>
              <a:t>磁盘组、配额组和 </a:t>
            </a:r>
            <a:r>
              <a:rPr lang="en-US" altLang="zh-CN" dirty="0"/>
              <a:t>ASM </a:t>
            </a:r>
            <a:r>
              <a:rPr lang="zh-CN" altLang="en-US" dirty="0"/>
              <a:t>拆分镜像</a:t>
            </a:r>
            <a:r>
              <a:rPr lang="zh-CN" altLang="en-US" dirty="0" smtClean="0"/>
              <a:t>克隆</a:t>
            </a:r>
            <a:endParaRPr lang="en-US" altLang="zh-CN" dirty="0" smtClean="0"/>
          </a:p>
          <a:p>
            <a:pPr lvl="1"/>
            <a:r>
              <a:rPr lang="zh-CN" altLang="en-US" dirty="0" smtClean="0"/>
              <a:t>多</a:t>
            </a:r>
            <a:r>
              <a:rPr lang="zh-CN" altLang="en-US" dirty="0"/>
              <a:t>个数据库共享同一个 </a:t>
            </a:r>
            <a:r>
              <a:rPr lang="en-US" altLang="zh-CN" dirty="0"/>
              <a:t>ASM </a:t>
            </a:r>
            <a:r>
              <a:rPr lang="zh-CN" altLang="en-US" dirty="0"/>
              <a:t>磁盘组，</a:t>
            </a:r>
            <a:r>
              <a:rPr lang="zh-CN" altLang="en-US" dirty="0" smtClean="0"/>
              <a:t>测试、开发案例与</a:t>
            </a:r>
            <a:r>
              <a:rPr lang="zh-CN" altLang="en-US" dirty="0"/>
              <a:t>生产数据库共享同一个 </a:t>
            </a:r>
            <a:r>
              <a:rPr lang="en-US" altLang="zh-CN" dirty="0"/>
              <a:t>ASM </a:t>
            </a:r>
            <a:r>
              <a:rPr lang="zh-CN" altLang="en-US" dirty="0" smtClean="0"/>
              <a:t>磁盘组</a:t>
            </a:r>
            <a:endParaRPr lang="en-US" altLang="zh-CN" dirty="0" smtClean="0"/>
          </a:p>
          <a:p>
            <a:pPr lvl="1"/>
            <a:r>
              <a:rPr lang="zh-CN" altLang="en-US" dirty="0"/>
              <a:t>定制冗余</a:t>
            </a:r>
            <a:r>
              <a:rPr lang="zh-CN" altLang="en-US" dirty="0" smtClean="0"/>
              <a:t>、</a:t>
            </a:r>
            <a:r>
              <a:rPr lang="en-US" altLang="zh-CN" dirty="0" smtClean="0"/>
              <a:t>rebalance</a:t>
            </a:r>
            <a:r>
              <a:rPr lang="zh-CN" altLang="en-US" dirty="0" smtClean="0"/>
              <a:t>优先级、</a:t>
            </a:r>
            <a:r>
              <a:rPr lang="en-US" altLang="zh-CN" dirty="0"/>
              <a:t> </a:t>
            </a:r>
            <a:r>
              <a:rPr lang="en-US" altLang="zh-CN" dirty="0" smtClean="0"/>
              <a:t>rebalance power</a:t>
            </a:r>
            <a:r>
              <a:rPr lang="zh-CN" altLang="en-US" dirty="0" smtClean="0"/>
              <a:t>限制</a:t>
            </a:r>
            <a:r>
              <a:rPr lang="zh-CN" altLang="en-US" dirty="0"/>
              <a:t>、客户端兼容性、条带化、配额组和访问控制列表</a:t>
            </a:r>
            <a:r>
              <a:rPr lang="zh-CN" altLang="en-US" dirty="0" smtClean="0"/>
              <a:t>。</a:t>
            </a:r>
            <a:endParaRPr lang="en-US" altLang="zh-CN" dirty="0"/>
          </a:p>
          <a:p>
            <a:pPr lvl="1"/>
            <a:r>
              <a:rPr lang="zh-CN" altLang="en-US" dirty="0"/>
              <a:t>从 </a:t>
            </a:r>
            <a:r>
              <a:rPr lang="en-US" altLang="zh-CN" dirty="0"/>
              <a:t>Oracle 12c </a:t>
            </a:r>
            <a:r>
              <a:rPr lang="zh-CN" altLang="en-US" dirty="0"/>
              <a:t>第 </a:t>
            </a:r>
            <a:r>
              <a:rPr lang="en-US" altLang="zh-CN" dirty="0"/>
              <a:t>2 </a:t>
            </a:r>
            <a:r>
              <a:rPr lang="zh-CN" altLang="en-US" dirty="0"/>
              <a:t>版开始，</a:t>
            </a:r>
            <a:r>
              <a:rPr lang="en-US" altLang="zh-CN" dirty="0"/>
              <a:t>Oracle ASM </a:t>
            </a:r>
            <a:r>
              <a:rPr lang="zh-CN" altLang="en-US" dirty="0"/>
              <a:t>通过 </a:t>
            </a:r>
            <a:r>
              <a:rPr lang="en-US" altLang="zh-CN" dirty="0"/>
              <a:t>Oracle </a:t>
            </a:r>
            <a:r>
              <a:rPr lang="en-US" altLang="zh-CN" b="1" dirty="0"/>
              <a:t>ASM </a:t>
            </a:r>
            <a:r>
              <a:rPr lang="zh-CN" altLang="en-US" b="1" dirty="0"/>
              <a:t>弹性组</a:t>
            </a:r>
            <a:r>
              <a:rPr lang="zh-CN" altLang="en-US" dirty="0"/>
              <a:t>、</a:t>
            </a:r>
            <a:r>
              <a:rPr lang="zh-CN" altLang="en-US" b="1" dirty="0"/>
              <a:t>文件组</a:t>
            </a:r>
            <a:r>
              <a:rPr lang="zh-CN" altLang="en-US" dirty="0"/>
              <a:t>和</a:t>
            </a:r>
            <a:r>
              <a:rPr lang="zh-CN" altLang="en-US" b="1" dirty="0"/>
              <a:t>配额组</a:t>
            </a:r>
            <a:r>
              <a:rPr lang="zh-CN" altLang="en-US" dirty="0"/>
              <a:t>提供面向数据库的存储管理</a:t>
            </a:r>
            <a:r>
              <a:rPr lang="zh-CN" altLang="en-US" dirty="0" smtClean="0"/>
              <a:t>。</a:t>
            </a:r>
            <a:endParaRPr lang="en-US" altLang="zh-CN" dirty="0" smtClean="0"/>
          </a:p>
          <a:p>
            <a:pPr lvl="1"/>
            <a:r>
              <a:rPr lang="en-US" altLang="zh-CN" dirty="0"/>
              <a:t>Oracle 18c </a:t>
            </a:r>
            <a:r>
              <a:rPr lang="zh-CN" altLang="en-US" dirty="0"/>
              <a:t>中</a:t>
            </a:r>
            <a:r>
              <a:rPr lang="zh-CN" altLang="en-US" dirty="0" smtClean="0"/>
              <a:t>引入基于</a:t>
            </a:r>
            <a:r>
              <a:rPr lang="en-US" altLang="zh-CN" dirty="0" smtClean="0"/>
              <a:t>ASM mirror</a:t>
            </a:r>
            <a:r>
              <a:rPr lang="zh-CN" altLang="en-US" dirty="0" smtClean="0"/>
              <a:t>克隆数据库的方法</a:t>
            </a:r>
            <a:r>
              <a:rPr lang="zh-CN" altLang="en-US" dirty="0"/>
              <a:t>，称为</a:t>
            </a:r>
            <a:r>
              <a:rPr lang="en-US" altLang="zh-CN" b="1" dirty="0"/>
              <a:t>ASM </a:t>
            </a:r>
            <a:r>
              <a:rPr lang="zh-CN" altLang="en-US" b="1" dirty="0"/>
              <a:t>拆分镜像克隆</a:t>
            </a:r>
            <a:r>
              <a:rPr lang="zh-CN" altLang="en-US" dirty="0"/>
              <a:t>，它基于 </a:t>
            </a:r>
            <a:r>
              <a:rPr lang="en-US" altLang="zh-CN" dirty="0"/>
              <a:t>ASM Flex </a:t>
            </a:r>
            <a:r>
              <a:rPr lang="zh-CN" altLang="en-US" dirty="0"/>
              <a:t>磁盘组特性</a:t>
            </a:r>
          </a:p>
          <a:p>
            <a:pPr lvl="1"/>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24</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559724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Automatic Block </a:t>
            </a:r>
            <a:r>
              <a:rPr lang="en-US" altLang="zh-CN" b="1" dirty="0" smtClean="0"/>
              <a:t>Repair</a:t>
            </a:r>
            <a:endParaRPr lang="zh-CN" altLang="en-US" b="1" dirty="0"/>
          </a:p>
        </p:txBody>
      </p:sp>
      <p:sp>
        <p:nvSpPr>
          <p:cNvPr id="3" name="内容占位符 2"/>
          <p:cNvSpPr>
            <a:spLocks noGrp="1"/>
          </p:cNvSpPr>
          <p:nvPr>
            <p:ph idx="1"/>
          </p:nvPr>
        </p:nvSpPr>
        <p:spPr/>
        <p:txBody>
          <a:bodyPr/>
          <a:lstStyle/>
          <a:p>
            <a:r>
              <a:rPr lang="zh-CN" altLang="en-US" sz="1800" dirty="0"/>
              <a:t>允许在检测</a:t>
            </a:r>
            <a:r>
              <a:rPr lang="zh-CN" altLang="en-US" sz="1800" dirty="0" smtClean="0"/>
              <a:t>到</a:t>
            </a:r>
            <a:r>
              <a:rPr lang="en-US" altLang="zh-CN" sz="1800" dirty="0" smtClean="0"/>
              <a:t>Active </a:t>
            </a:r>
            <a:r>
              <a:rPr lang="en-US" altLang="zh-CN" sz="1800" b="1" dirty="0" smtClean="0">
                <a:solidFill>
                  <a:srgbClr val="FF0000"/>
                </a:solidFill>
              </a:rPr>
              <a:t>Physical standby</a:t>
            </a:r>
            <a:r>
              <a:rPr lang="zh-CN" altLang="en-US" sz="1800" dirty="0" smtClean="0"/>
              <a:t>数据库</a:t>
            </a:r>
            <a:r>
              <a:rPr lang="zh-CN" altLang="en-US" sz="1800" dirty="0"/>
              <a:t>时自动修复主数据库上的损坏块。</a:t>
            </a:r>
          </a:p>
          <a:p>
            <a:r>
              <a:rPr lang="zh-CN" altLang="en-US" sz="1800" dirty="0"/>
              <a:t>在线且透明。在修复损坏块时，用户会看到来自查询的短暂等待。</a:t>
            </a:r>
          </a:p>
          <a:p>
            <a:r>
              <a:rPr lang="zh-CN" altLang="en-US" sz="1800" dirty="0"/>
              <a:t>也可以通过 </a:t>
            </a:r>
            <a:r>
              <a:rPr lang="en-US" altLang="zh-CN" sz="1800" dirty="0"/>
              <a:t>RECOVER </a:t>
            </a:r>
            <a:r>
              <a:rPr lang="zh-CN" altLang="en-US" sz="1800" dirty="0"/>
              <a:t>命令按需执行</a:t>
            </a:r>
          </a:p>
          <a:p>
            <a:endParaRPr lang="zh-CN" altLang="en-US" dirty="0"/>
          </a:p>
        </p:txBody>
      </p:sp>
      <p:pic>
        <p:nvPicPr>
          <p:cNvPr id="1026" name="Picture 2" descr="Automatic Block Repair consisting of 1) Primary Database and 2) Active Data Guard Stand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091" y="2951822"/>
            <a:ext cx="7620000" cy="2219326"/>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E4F376F3-DBFC-4EA6-8A6A-A06A14708E16}" type="slidenum">
              <a:rPr lang="zh-CN" altLang="en-US" smtClean="0"/>
              <a:t>25</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64358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Evolution of Data Guard</a:t>
            </a:r>
            <a:endParaRPr lang="zh-CN" altLang="en-US" dirty="0"/>
          </a:p>
        </p:txBody>
      </p:sp>
      <p:graphicFrame>
        <p:nvGraphicFramePr>
          <p:cNvPr id="7" name="内容占位符 6"/>
          <p:cNvGraphicFramePr>
            <a:graphicFrameLocks noGrp="1"/>
          </p:cNvGraphicFramePr>
          <p:nvPr>
            <p:ph idx="1"/>
            <p:extLst/>
          </p:nvPr>
        </p:nvGraphicFramePr>
        <p:xfrm>
          <a:off x="2034749" y="1182351"/>
          <a:ext cx="8228884" cy="5188771"/>
        </p:xfrm>
        <a:graphic>
          <a:graphicData uri="http://schemas.openxmlformats.org/drawingml/2006/table">
            <a:tbl>
              <a:tblPr>
                <a:tableStyleId>{5C22544A-7EE6-4342-B048-85BDC9FD1C3A}</a:tableStyleId>
              </a:tblPr>
              <a:tblGrid>
                <a:gridCol w="1594430"/>
                <a:gridCol w="6634454"/>
              </a:tblGrid>
              <a:tr h="169841">
                <a:tc>
                  <a:txBody>
                    <a:bodyPr/>
                    <a:lstStyle/>
                    <a:p>
                      <a:pPr algn="ctr" fontAlgn="ctr"/>
                      <a:r>
                        <a:rPr lang="en-US" sz="1000" b="1" u="none" strike="noStrike" dirty="0">
                          <a:effectLst/>
                        </a:rPr>
                        <a:t>Oracle Version </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ctr" fontAlgn="ctr"/>
                      <a:r>
                        <a:rPr lang="en-US" sz="1000" b="1" u="none" strike="noStrike" dirty="0">
                          <a:effectLst/>
                        </a:rPr>
                        <a:t>Big Feature Added</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a:txBody>
                    <a:bodyPr/>
                    <a:lstStyle/>
                    <a:p>
                      <a:pPr algn="ctr" fontAlgn="ctr"/>
                      <a:r>
                        <a:rPr lang="en-US" sz="1000" u="none" strike="noStrike">
                          <a:effectLst/>
                        </a:rPr>
                        <a:t>Oracle 7.3 </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a:effectLst/>
                        </a:rPr>
                        <a:t>Hot Standby</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rowSpan="2">
                  <a:txBody>
                    <a:bodyPr/>
                    <a:lstStyle/>
                    <a:p>
                      <a:pPr algn="ctr" fontAlgn="ctr"/>
                      <a:r>
                        <a:rPr lang="en-US" sz="1000" u="none" strike="noStrike">
                          <a:effectLst/>
                        </a:rPr>
                        <a:t>Oracle 8i </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a:effectLst/>
                        </a:rPr>
                        <a:t>Read-Only Physical Standby</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a:effectLst/>
                        </a:rPr>
                        <a:t>Managed Recovery</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rowSpan="3">
                  <a:txBody>
                    <a:bodyPr/>
                    <a:lstStyle/>
                    <a:p>
                      <a:pPr algn="ctr" fontAlgn="ctr"/>
                      <a:r>
                        <a:rPr lang="en-US" sz="1000" u="none" strike="noStrike">
                          <a:effectLst/>
                        </a:rPr>
                        <a:t>Oracle 9i </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a:effectLst/>
                        </a:rPr>
                        <a:t>Logical Standby, Switchover/Failover</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b="1" u="none" strike="noStrike" dirty="0">
                          <a:solidFill>
                            <a:srgbClr val="00B050"/>
                          </a:solidFill>
                          <a:effectLst/>
                        </a:rPr>
                        <a:t>Automatic Gap Resolution</a:t>
                      </a:r>
                      <a:endParaRPr lang="en-US" sz="1000" b="1" i="0" u="none" strike="noStrike" dirty="0">
                        <a:solidFill>
                          <a:srgbClr val="00B05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a:effectLst/>
                        </a:rPr>
                        <a:t>Cascaded Redo</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rowSpan="4">
                  <a:txBody>
                    <a:bodyPr/>
                    <a:lstStyle/>
                    <a:p>
                      <a:pPr algn="ctr" fontAlgn="ctr"/>
                      <a:r>
                        <a:rPr lang="en-US" sz="1000" u="none" strike="noStrike">
                          <a:effectLst/>
                        </a:rPr>
                        <a:t>Oracle 10g </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a:effectLst/>
                        </a:rPr>
                        <a:t>Real-time apply</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Standby Redo Logs</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Fast-Start Failover</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a:effectLst/>
                        </a:rPr>
                        <a:t>Flashback Database on DG</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rowSpan="5">
                  <a:txBody>
                    <a:bodyPr/>
                    <a:lstStyle/>
                    <a:p>
                      <a:pPr algn="ctr" fontAlgn="ctr"/>
                      <a:r>
                        <a:rPr lang="en-US" sz="1000" u="none" strike="noStrike">
                          <a:effectLst/>
                        </a:rPr>
                        <a:t>Oracle 11g </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dirty="0">
                          <a:effectLst/>
                        </a:rPr>
                        <a:t>Active Data Guard</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a:effectLst/>
                        </a:rPr>
                        <a:t>Redo Compression</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a:effectLst/>
                        </a:rPr>
                        <a:t>Snapshot Standby</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a:effectLst/>
                        </a:rPr>
                        <a:t>Rolling Transient Upgrades</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RMAN Duplicate from Active Database</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rowSpan="6">
                  <a:txBody>
                    <a:bodyPr/>
                    <a:lstStyle/>
                    <a:p>
                      <a:pPr algn="ctr" fontAlgn="ctr"/>
                      <a:r>
                        <a:rPr lang="en-US" sz="1000" u="none" strike="noStrike" dirty="0">
                          <a:effectLst/>
                        </a:rPr>
                        <a:t>Oracle 12.1</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dirty="0">
                          <a:effectLst/>
                        </a:rPr>
                        <a:t>Far Sync</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Fast Sync (</a:t>
                      </a:r>
                      <a:r>
                        <a:rPr lang="en-US" sz="1000" u="none" strike="noStrike" dirty="0" err="1">
                          <a:effectLst/>
                        </a:rPr>
                        <a:t>LOG_ARCHIVE_DEST_n</a:t>
                      </a:r>
                      <a:r>
                        <a:rPr lang="en-US" sz="1000" u="none" strike="noStrike" dirty="0">
                          <a:effectLst/>
                        </a:rPr>
                        <a:t> attributes SYNC and NOAFFIRM)</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Data Guard Broker Switchover Enhancements</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SYSDG Role</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Online Standby Database File Rename</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Significantly Improved Rolling Upgrades (DBMS_ROLLING)</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302699">
                <a:tc rowSpan="3">
                  <a:txBody>
                    <a:bodyPr/>
                    <a:lstStyle/>
                    <a:p>
                      <a:pPr algn="ctr" fontAlgn="ctr"/>
                      <a:r>
                        <a:rPr lang="en-US" sz="1000" u="none" strike="noStrike">
                          <a:effectLst/>
                        </a:rPr>
                        <a:t>Oracle 12.2</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dirty="0">
                          <a:effectLst/>
                          <a:hlinkClick r:id="rId2"/>
                        </a:rPr>
                        <a:t> </a:t>
                      </a:r>
                      <a:r>
                        <a:rPr lang="en-US" sz="1000" u="none" strike="noStrike" kern="1200" dirty="0">
                          <a:solidFill>
                            <a:schemeClr val="dk1"/>
                          </a:solidFill>
                          <a:effectLst/>
                          <a:latin typeface="+mn-lt"/>
                          <a:ea typeface="+mn-ea"/>
                          <a:cs typeface="+mn-cs"/>
                          <a:hlinkClick r:id="rId2"/>
                        </a:rPr>
                        <a:t>subset of the pluggable databases (PDBs) in a multitenant container</a:t>
                      </a:r>
                      <a:endParaRPr lang="en-US" sz="1000" u="none" strike="noStrike" kern="1200" dirty="0">
                        <a:solidFill>
                          <a:schemeClr val="dk1"/>
                        </a:solidFill>
                        <a:effectLst/>
                        <a:latin typeface="+mn-lt"/>
                        <a:ea typeface="+mn-ea"/>
                        <a:cs typeface="+mn-cs"/>
                      </a:endParaRPr>
                    </a:p>
                  </a:txBody>
                  <a:tcPr marL="6503" marR="6503" marT="6503" marB="0" anchor="ctr"/>
                </a:tc>
              </a:tr>
              <a:tr h="152807">
                <a:tc vMerge="1">
                  <a:txBody>
                    <a:bodyPr/>
                    <a:lstStyle/>
                    <a:p>
                      <a:endParaRPr lang="zh-CN" altLang="en-US"/>
                    </a:p>
                  </a:txBody>
                  <a:tcPr/>
                </a:tc>
                <a:tc>
                  <a:txBody>
                    <a:bodyPr/>
                    <a:lstStyle/>
                    <a:p>
                      <a:pPr algn="l" fontAlgn="ctr"/>
                      <a:r>
                        <a:rPr lang="en-US" sz="1000" u="none" strike="noStrike" dirty="0">
                          <a:effectLst/>
                        </a:rPr>
                        <a:t>Data Guard Broker Support for Multiple Automatic Failover Targets</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solidFill>
                            <a:srgbClr val="00B050"/>
                          </a:solidFill>
                          <a:effectLst/>
                        </a:rPr>
                        <a:t>A</a:t>
                      </a:r>
                      <a:r>
                        <a:rPr lang="en-US" sz="1000" u="none" strike="noStrike" dirty="0" smtClean="0">
                          <a:solidFill>
                            <a:srgbClr val="00B050"/>
                          </a:solidFill>
                          <a:effectLst/>
                        </a:rPr>
                        <a:t>utomatically </a:t>
                      </a:r>
                      <a:r>
                        <a:rPr lang="en-US" sz="1000" u="none" strike="noStrike" dirty="0">
                          <a:solidFill>
                            <a:srgbClr val="00B050"/>
                          </a:solidFill>
                          <a:effectLst/>
                        </a:rPr>
                        <a:t>synchronizes password files across Oracle Data Guard configurations.</a:t>
                      </a:r>
                      <a:endParaRPr lang="en-US" sz="1000" b="0" i="0" u="none" strike="noStrike" dirty="0">
                        <a:solidFill>
                          <a:srgbClr val="00B050"/>
                        </a:solidFill>
                        <a:effectLst/>
                        <a:latin typeface="宋体" panose="02010600030101010101" pitchFamily="2" charset="-122"/>
                        <a:ea typeface="宋体" panose="02010600030101010101" pitchFamily="2" charset="-122"/>
                      </a:endParaRPr>
                    </a:p>
                  </a:txBody>
                  <a:tcPr marL="6503" marR="6503" marT="6503" marB="0" anchor="ctr"/>
                </a:tc>
              </a:tr>
              <a:tr h="169841">
                <a:tc rowSpan="2">
                  <a:txBody>
                    <a:bodyPr/>
                    <a:lstStyle/>
                    <a:p>
                      <a:pPr algn="ctr" fontAlgn="ctr"/>
                      <a:r>
                        <a:rPr lang="en-US" sz="1000" u="none" strike="noStrike">
                          <a:effectLst/>
                        </a:rPr>
                        <a:t>Oracle 18c</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dirty="0">
                          <a:solidFill>
                            <a:srgbClr val="00B050"/>
                          </a:solidFill>
                          <a:effectLst/>
                        </a:rPr>
                        <a:t>Automatic Correction of Non-logged Blocks at a Data Guard Standby Database</a:t>
                      </a:r>
                      <a:endParaRPr lang="en-US" sz="1000" b="0" i="0" u="none" strike="noStrike" dirty="0">
                        <a:solidFill>
                          <a:srgbClr val="00B05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a:effectLst/>
                        </a:rPr>
                        <a:t> Multi-Instance Redo Apply Supports Use of Block Change Tracking Files for RMAN Backups</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rowSpan="2">
                  <a:txBody>
                    <a:bodyPr/>
                    <a:lstStyle/>
                    <a:p>
                      <a:pPr algn="ctr" fontAlgn="ctr"/>
                      <a:r>
                        <a:rPr lang="en-US" sz="1000" u="none" strike="noStrike">
                          <a:effectLst/>
                        </a:rPr>
                        <a:t>Oracle 19c</a:t>
                      </a:r>
                      <a:endParaRPr lang="en-US" sz="1000" b="0" i="0" u="none" strike="noStrike">
                        <a:solidFill>
                          <a:srgbClr val="000000"/>
                        </a:solidFill>
                        <a:effectLst/>
                        <a:latin typeface="宋体" panose="02010600030101010101" pitchFamily="2" charset="-122"/>
                        <a:ea typeface="宋体" panose="02010600030101010101" pitchFamily="2" charset="-122"/>
                      </a:endParaRPr>
                    </a:p>
                  </a:txBody>
                  <a:tcPr marL="6503" marR="6503" marT="6503" marB="0" anchor="ctr"/>
                </a:tc>
                <a:tc>
                  <a:txBody>
                    <a:bodyPr/>
                    <a:lstStyle/>
                    <a:p>
                      <a:pPr algn="l" fontAlgn="ctr"/>
                      <a:r>
                        <a:rPr lang="en-US" sz="1000" u="none" strike="noStrike" dirty="0">
                          <a:effectLst/>
                        </a:rPr>
                        <a:t>DML redirection helps in load balancing between the primary and standby databases.</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503" marR="6503" marT="6503" marB="0" anchor="ctr"/>
                </a:tc>
              </a:tr>
              <a:tr h="169841">
                <a:tc vMerge="1">
                  <a:txBody>
                    <a:bodyPr/>
                    <a:lstStyle/>
                    <a:p>
                      <a:endParaRPr lang="zh-CN" altLang="en-US"/>
                    </a:p>
                  </a:txBody>
                  <a:tcPr/>
                </a:tc>
                <a:tc>
                  <a:txBody>
                    <a:bodyPr/>
                    <a:lstStyle/>
                    <a:p>
                      <a:pPr algn="l" fontAlgn="ctr"/>
                      <a:r>
                        <a:rPr lang="en-US" sz="1000" u="none" strike="noStrike" dirty="0" smtClean="0">
                          <a:solidFill>
                            <a:srgbClr val="00B050"/>
                          </a:solidFill>
                          <a:effectLst/>
                        </a:rPr>
                        <a:t>A</a:t>
                      </a:r>
                      <a:r>
                        <a:rPr lang="en-US" altLang="zh-CN" sz="1000" u="none" strike="noStrike" dirty="0" smtClean="0">
                          <a:solidFill>
                            <a:srgbClr val="00B050"/>
                          </a:solidFill>
                          <a:effectLst/>
                        </a:rPr>
                        <a:t>utomatic </a:t>
                      </a:r>
                      <a:r>
                        <a:rPr lang="en-US" sz="1000" u="none" strike="noStrike" dirty="0" smtClean="0">
                          <a:solidFill>
                            <a:srgbClr val="00B050"/>
                          </a:solidFill>
                          <a:effectLst/>
                        </a:rPr>
                        <a:t>Flashback Standby </a:t>
                      </a:r>
                      <a:r>
                        <a:rPr lang="en-US" sz="1000" u="none" strike="noStrike" dirty="0">
                          <a:solidFill>
                            <a:srgbClr val="00B050"/>
                          </a:solidFill>
                          <a:effectLst/>
                        </a:rPr>
                        <a:t>Database When Primary Database is Flashed </a:t>
                      </a:r>
                      <a:r>
                        <a:rPr lang="en-US" sz="1000" u="none" strike="noStrike" dirty="0" smtClean="0">
                          <a:solidFill>
                            <a:srgbClr val="00B050"/>
                          </a:solidFill>
                          <a:effectLst/>
                        </a:rPr>
                        <a:t>Back</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kern="1200" dirty="0" smtClean="0">
                          <a:solidFill>
                            <a:srgbClr val="00B050"/>
                          </a:solidFill>
                          <a:effectLst/>
                          <a:latin typeface="+mn-lt"/>
                          <a:ea typeface="+mn-ea"/>
                          <a:cs typeface="+mn-cs"/>
                        </a:rPr>
                        <a:t>Automatic Outage Resolution With Data Guard DATA_GUARD_MAX_IO_TIME &amp;DATA_GUARD_MAX_LONGIO_TIME</a:t>
                      </a:r>
                      <a:endParaRPr lang="en-US" sz="1000" u="none" strike="noStrike" kern="1200" dirty="0">
                        <a:solidFill>
                          <a:srgbClr val="00B050"/>
                        </a:solidFill>
                        <a:effectLst/>
                        <a:latin typeface="+mn-lt"/>
                        <a:ea typeface="+mn-ea"/>
                        <a:cs typeface="+mn-cs"/>
                      </a:endParaRPr>
                    </a:p>
                  </a:txBody>
                  <a:tcPr marL="6503" marR="6503" marT="6503" marB="0" anchor="ctr"/>
                </a:tc>
              </a:tr>
            </a:tbl>
          </a:graphicData>
        </a:graphic>
      </p:graphicFrame>
      <p:sp>
        <p:nvSpPr>
          <p:cNvPr id="3" name="灯片编号占位符 2"/>
          <p:cNvSpPr>
            <a:spLocks noGrp="1"/>
          </p:cNvSpPr>
          <p:nvPr>
            <p:ph type="sldNum" sz="quarter" idx="12"/>
          </p:nvPr>
        </p:nvSpPr>
        <p:spPr/>
        <p:txBody>
          <a:bodyPr/>
          <a:lstStyle/>
          <a:p>
            <a:fld id="{E4F376F3-DBFC-4EA6-8A6A-A06A14708E16}" type="slidenum">
              <a:rPr lang="zh-CN" altLang="en-US" smtClean="0"/>
              <a:t>26</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99414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Controlfile</a:t>
            </a:r>
            <a:r>
              <a:rPr lang="en-US" altLang="zh-CN" dirty="0" smtClean="0"/>
              <a:t> </a:t>
            </a:r>
            <a:r>
              <a:rPr lang="en-US" altLang="zh-CN" dirty="0" err="1" smtClean="0"/>
              <a:t>Autobackup</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sz="1920" dirty="0" err="1"/>
              <a:t>Archivelog</a:t>
            </a:r>
            <a:r>
              <a:rPr lang="en-US" altLang="zh-CN" sz="1920" dirty="0"/>
              <a:t> mode</a:t>
            </a:r>
          </a:p>
          <a:p>
            <a:r>
              <a:rPr lang="en-US" altLang="zh-CN" sz="1920" dirty="0" err="1"/>
              <a:t>Rman</a:t>
            </a:r>
            <a:r>
              <a:rPr lang="en-US" altLang="zh-CN" sz="1920" dirty="0"/>
              <a:t> </a:t>
            </a:r>
            <a:r>
              <a:rPr lang="en-US" altLang="zh-CN" sz="1920" dirty="0" err="1"/>
              <a:t>config</a:t>
            </a:r>
            <a:r>
              <a:rPr lang="en-US" altLang="zh-CN" sz="1920" dirty="0"/>
              <a:t> </a:t>
            </a:r>
            <a:r>
              <a:rPr lang="en-US" altLang="zh-CN" sz="1920" dirty="0" err="1"/>
              <a:t>controfle</a:t>
            </a:r>
            <a:r>
              <a:rPr lang="en-US" altLang="zh-CN" sz="1920" dirty="0"/>
              <a:t> </a:t>
            </a:r>
            <a:r>
              <a:rPr lang="en-US" altLang="zh-CN" sz="1920" dirty="0" err="1"/>
              <a:t>autobackup</a:t>
            </a:r>
            <a:r>
              <a:rPr lang="en-US" altLang="zh-CN" sz="1920" dirty="0"/>
              <a:t> </a:t>
            </a:r>
            <a:r>
              <a:rPr lang="en-US" altLang="zh-CN" sz="1920" dirty="0">
                <a:solidFill>
                  <a:srgbClr val="00B050"/>
                </a:solidFill>
              </a:rPr>
              <a:t>on </a:t>
            </a:r>
            <a:r>
              <a:rPr lang="en-US" altLang="zh-CN" sz="1920" dirty="0"/>
              <a:t> --CDB model default </a:t>
            </a:r>
            <a:r>
              <a:rPr lang="en-US" altLang="zh-CN" sz="1920" dirty="0" smtClean="0">
                <a:solidFill>
                  <a:srgbClr val="00B050"/>
                </a:solidFill>
              </a:rPr>
              <a:t>on</a:t>
            </a:r>
            <a:endParaRPr lang="en-US" altLang="zh-CN" sz="1920" dirty="0">
              <a:solidFill>
                <a:srgbClr val="00B050"/>
              </a:solidFill>
            </a:endParaRPr>
          </a:p>
          <a:p>
            <a:r>
              <a:rPr lang="en-US" altLang="zh-CN" sz="1920" dirty="0">
                <a:solidFill>
                  <a:srgbClr val="00B050"/>
                </a:solidFill>
              </a:rPr>
              <a:t>Backup </a:t>
            </a:r>
            <a:r>
              <a:rPr lang="en-US" altLang="zh-CN" sz="1920" dirty="0" err="1">
                <a:solidFill>
                  <a:srgbClr val="00B050"/>
                </a:solidFill>
              </a:rPr>
              <a:t>datafile</a:t>
            </a:r>
            <a:r>
              <a:rPr lang="en-US" altLang="zh-CN" sz="1920" dirty="0">
                <a:solidFill>
                  <a:srgbClr val="00B050"/>
                </a:solidFill>
              </a:rPr>
              <a:t> 1  </a:t>
            </a:r>
            <a:r>
              <a:rPr lang="en-US" altLang="zh-CN" sz="1920" dirty="0"/>
              <a:t>will backup </a:t>
            </a:r>
            <a:r>
              <a:rPr lang="en-US" altLang="zh-CN" sz="1920" dirty="0" err="1"/>
              <a:t>controlfile</a:t>
            </a:r>
            <a:r>
              <a:rPr lang="en-US" altLang="zh-CN" sz="1920" dirty="0"/>
              <a:t> auto, even </a:t>
            </a:r>
            <a:r>
              <a:rPr lang="en-US" altLang="zh-CN" sz="1920" dirty="0" err="1"/>
              <a:t>controlfile</a:t>
            </a:r>
            <a:r>
              <a:rPr lang="en-US" altLang="zh-CN" sz="1920" dirty="0"/>
              <a:t> </a:t>
            </a:r>
            <a:r>
              <a:rPr lang="en-US" altLang="zh-CN" sz="1920" dirty="0" err="1"/>
              <a:t>autobackup</a:t>
            </a:r>
            <a:r>
              <a:rPr lang="en-US" altLang="zh-CN" sz="1920" dirty="0"/>
              <a:t> off</a:t>
            </a:r>
          </a:p>
          <a:p>
            <a:r>
              <a:rPr lang="en-US" altLang="zh-CN" sz="1920" dirty="0" err="1" smtClean="0"/>
              <a:t>Autobackup</a:t>
            </a:r>
            <a:r>
              <a:rPr lang="en-US" altLang="zh-CN" sz="1920" dirty="0" smtClean="0"/>
              <a:t> </a:t>
            </a:r>
            <a:r>
              <a:rPr lang="en-US" altLang="zh-CN" sz="1920" dirty="0"/>
              <a:t>when? How? Who? </a:t>
            </a:r>
            <a:r>
              <a:rPr lang="en-US" altLang="zh-CN" sz="1920" dirty="0" err="1">
                <a:solidFill>
                  <a:srgbClr val="00B050"/>
                </a:solidFill>
              </a:rPr>
              <a:t>Mmon</a:t>
            </a:r>
            <a:r>
              <a:rPr lang="en-US" altLang="zh-CN" sz="1920" dirty="0"/>
              <a:t> slave process</a:t>
            </a:r>
          </a:p>
          <a:p>
            <a:pPr marL="0" indent="0">
              <a:buNone/>
            </a:pPr>
            <a:endParaRPr lang="en-US" altLang="zh-CN" sz="1920" dirty="0"/>
          </a:p>
          <a:p>
            <a:pPr marL="0" indent="0">
              <a:buNone/>
            </a:pPr>
            <a:endParaRPr lang="en-US" altLang="zh-CN" sz="840" dirty="0"/>
          </a:p>
          <a:p>
            <a:r>
              <a:rPr lang="en-US" altLang="zh-CN" sz="1920" dirty="0"/>
              <a:t>DB alert or trace</a:t>
            </a:r>
          </a:p>
          <a:p>
            <a:pPr marL="0" indent="0">
              <a:buNone/>
            </a:pPr>
            <a:endParaRPr lang="en-US" altLang="zh-CN" sz="1080" dirty="0"/>
          </a:p>
          <a:p>
            <a:endParaRPr lang="zh-CN" altLang="en-US" dirty="0"/>
          </a:p>
        </p:txBody>
      </p:sp>
      <p:sp>
        <p:nvSpPr>
          <p:cNvPr id="5" name="文本框 4"/>
          <p:cNvSpPr txBox="1"/>
          <p:nvPr/>
        </p:nvSpPr>
        <p:spPr>
          <a:xfrm>
            <a:off x="1142257" y="4632363"/>
            <a:ext cx="6369051" cy="1089529"/>
          </a:xfrm>
          <a:prstGeom prst="rect">
            <a:avLst/>
          </a:prstGeom>
          <a:noFill/>
        </p:spPr>
        <p:txBody>
          <a:bodyPr wrap="none" rtlCol="0">
            <a:spAutoFit/>
          </a:bodyPr>
          <a:lstStyle/>
          <a:p>
            <a:r>
              <a:rPr lang="en-US" altLang="zh-CN" sz="1080" dirty="0"/>
              <a:t>2021-10-10 22:07:35.681000 -04:00</a:t>
            </a:r>
          </a:p>
          <a:p>
            <a:r>
              <a:rPr lang="en-US" altLang="zh-CN" sz="1080" dirty="0"/>
              <a:t>create </a:t>
            </a:r>
            <a:r>
              <a:rPr lang="en-US" altLang="zh-CN" sz="1080" dirty="0" err="1"/>
              <a:t>tablespace</a:t>
            </a:r>
            <a:r>
              <a:rPr lang="en-US" altLang="zh-CN" sz="1080" dirty="0"/>
              <a:t> </a:t>
            </a:r>
            <a:r>
              <a:rPr lang="en-US" altLang="zh-CN" sz="1080" dirty="0" err="1"/>
              <a:t>tbserp</a:t>
            </a:r>
            <a:r>
              <a:rPr lang="en-US" altLang="zh-CN" sz="1080" dirty="0"/>
              <a:t> </a:t>
            </a:r>
            <a:r>
              <a:rPr lang="en-US" altLang="zh-CN" sz="1080" dirty="0" err="1"/>
              <a:t>datafile</a:t>
            </a:r>
            <a:r>
              <a:rPr lang="en-US" altLang="zh-CN" sz="1080" dirty="0"/>
              <a:t> '/u01/app/oracle/</a:t>
            </a:r>
            <a:r>
              <a:rPr lang="en-US" altLang="zh-CN" sz="1080" dirty="0" err="1"/>
              <a:t>oradata</a:t>
            </a:r>
            <a:r>
              <a:rPr lang="en-US" altLang="zh-CN" sz="1080" dirty="0"/>
              <a:t>/ORCL/</a:t>
            </a:r>
            <a:r>
              <a:rPr lang="en-US" altLang="zh-CN" sz="1080" dirty="0" err="1"/>
              <a:t>orclpdb</a:t>
            </a:r>
            <a:r>
              <a:rPr lang="en-US" altLang="zh-CN" sz="1080" dirty="0"/>
              <a:t>/tbserp01.dbf' size 10m</a:t>
            </a:r>
          </a:p>
          <a:p>
            <a:r>
              <a:rPr lang="en-US" altLang="zh-CN" sz="1080" dirty="0"/>
              <a:t>Completed: create </a:t>
            </a:r>
            <a:r>
              <a:rPr lang="en-US" altLang="zh-CN" sz="1080" dirty="0" err="1"/>
              <a:t>tablespace</a:t>
            </a:r>
            <a:r>
              <a:rPr lang="en-US" altLang="zh-CN" sz="1080" dirty="0"/>
              <a:t> </a:t>
            </a:r>
            <a:r>
              <a:rPr lang="en-US" altLang="zh-CN" sz="1080" dirty="0" err="1"/>
              <a:t>tbserp</a:t>
            </a:r>
            <a:r>
              <a:rPr lang="en-US" altLang="zh-CN" sz="1080" dirty="0"/>
              <a:t> </a:t>
            </a:r>
            <a:r>
              <a:rPr lang="en-US" altLang="zh-CN" sz="1080" dirty="0" err="1"/>
              <a:t>datafile</a:t>
            </a:r>
            <a:r>
              <a:rPr lang="en-US" altLang="zh-CN" sz="1080" dirty="0"/>
              <a:t> '/u01/app/oracle/</a:t>
            </a:r>
            <a:r>
              <a:rPr lang="en-US" altLang="zh-CN" sz="1080" dirty="0" err="1"/>
              <a:t>oradata</a:t>
            </a:r>
            <a:r>
              <a:rPr lang="en-US" altLang="zh-CN" sz="1080" dirty="0"/>
              <a:t>/ORCL/</a:t>
            </a:r>
            <a:r>
              <a:rPr lang="en-US" altLang="zh-CN" sz="1080" dirty="0" err="1"/>
              <a:t>orclpdb</a:t>
            </a:r>
            <a:r>
              <a:rPr lang="en-US" altLang="zh-CN" sz="1080" dirty="0"/>
              <a:t>/tbserp01.dbf' size 10m</a:t>
            </a:r>
          </a:p>
          <a:p>
            <a:r>
              <a:rPr lang="en-US" altLang="zh-CN" sz="1080" dirty="0"/>
              <a:t>2021-10-10 22:14:28.288000 -04:00</a:t>
            </a:r>
          </a:p>
          <a:p>
            <a:r>
              <a:rPr lang="en-US" altLang="zh-CN" sz="1080" dirty="0"/>
              <a:t>Control </a:t>
            </a:r>
            <a:r>
              <a:rPr lang="en-US" altLang="zh-CN" sz="1080" dirty="0" err="1"/>
              <a:t>autobackup</a:t>
            </a:r>
            <a:r>
              <a:rPr lang="en-US" altLang="zh-CN" sz="1080" dirty="0"/>
              <a:t> written to DISK device</a:t>
            </a:r>
          </a:p>
          <a:p>
            <a:r>
              <a:rPr lang="en-US" altLang="zh-CN" sz="1080" dirty="0"/>
              <a:t>handle '/u01/app/oracle/homes/OraDB21Home1/</a:t>
            </a:r>
            <a:r>
              <a:rPr lang="en-US" altLang="zh-CN" sz="1080" dirty="0" err="1"/>
              <a:t>dbs</a:t>
            </a:r>
            <a:r>
              <a:rPr lang="en-US" altLang="zh-CN" sz="1080" dirty="0"/>
              <a:t>/c-1608557415-20211010-00'</a:t>
            </a:r>
            <a:endParaRPr lang="zh-CN" altLang="en-US" sz="1080" dirty="0"/>
          </a:p>
        </p:txBody>
      </p:sp>
      <p:pic>
        <p:nvPicPr>
          <p:cNvPr id="7" name="图片 6"/>
          <p:cNvPicPr>
            <a:picLocks noChangeAspect="1"/>
          </p:cNvPicPr>
          <p:nvPr/>
        </p:nvPicPr>
        <p:blipFill>
          <a:blip r:embed="rId3"/>
          <a:stretch>
            <a:fillRect/>
          </a:stretch>
        </p:blipFill>
        <p:spPr>
          <a:xfrm>
            <a:off x="4224539" y="3132802"/>
            <a:ext cx="7818919" cy="1611213"/>
          </a:xfrm>
          <a:prstGeom prst="rect">
            <a:avLst/>
          </a:prstGeom>
        </p:spPr>
      </p:pic>
      <p:sp>
        <p:nvSpPr>
          <p:cNvPr id="6" name="灯片编号占位符 5"/>
          <p:cNvSpPr>
            <a:spLocks noGrp="1"/>
          </p:cNvSpPr>
          <p:nvPr>
            <p:ph type="sldNum" sz="quarter" idx="12"/>
          </p:nvPr>
        </p:nvSpPr>
        <p:spPr/>
        <p:txBody>
          <a:bodyPr/>
          <a:lstStyle/>
          <a:p>
            <a:fld id="{E4F376F3-DBFC-4EA6-8A6A-A06A14708E16}" type="slidenum">
              <a:rPr lang="zh-CN" altLang="en-US" smtClean="0"/>
              <a:t>27</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5751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Automatic</a:t>
            </a:r>
            <a:r>
              <a:rPr lang="en-US" altLang="zh-CN" dirty="0"/>
              <a:t> Diagnostic Repository (ADR)</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err="1" smtClean="0"/>
              <a:t>Adrci</a:t>
            </a:r>
            <a:r>
              <a:rPr lang="en-US" altLang="zh-CN" sz="2400" dirty="0" smtClean="0"/>
              <a:t> </a:t>
            </a:r>
            <a:r>
              <a:rPr lang="zh-CN" altLang="en-US" sz="2400" dirty="0" smtClean="0"/>
              <a:t>工具</a:t>
            </a:r>
            <a:endParaRPr lang="en-US" altLang="zh-CN" sz="2400" dirty="0" smtClean="0"/>
          </a:p>
          <a:p>
            <a:pPr lvl="1"/>
            <a:r>
              <a:rPr lang="en-US" altLang="zh-CN" sz="2000" dirty="0" smtClean="0"/>
              <a:t> View trace file </a:t>
            </a:r>
          </a:p>
          <a:p>
            <a:pPr lvl="1"/>
            <a:r>
              <a:rPr lang="en-US" altLang="zh-CN" sz="2000" dirty="0" smtClean="0"/>
              <a:t>Package </a:t>
            </a:r>
            <a:r>
              <a:rPr lang="en-US" altLang="zh-CN" sz="2000" dirty="0" smtClean="0"/>
              <a:t>incident to send to oracle SR</a:t>
            </a:r>
          </a:p>
          <a:p>
            <a:pPr lvl="1"/>
            <a:r>
              <a:rPr lang="en-US" altLang="zh-CN" sz="2000" dirty="0" smtClean="0"/>
              <a:t>Cleanup ADR </a:t>
            </a:r>
            <a:r>
              <a:rPr lang="en-US" altLang="zh-CN" sz="2000" dirty="0" smtClean="0"/>
              <a:t>data</a:t>
            </a:r>
          </a:p>
          <a:p>
            <a:pPr marL="457200" lvl="1" indent="0">
              <a:buNone/>
            </a:pPr>
            <a:endParaRPr lang="en-US" altLang="zh-CN" sz="2000" dirty="0" smtClean="0"/>
          </a:p>
          <a:p>
            <a:r>
              <a:rPr lang="zh-CN" altLang="en-US" sz="2400" dirty="0" smtClean="0"/>
              <a:t>自动</a:t>
            </a:r>
            <a:r>
              <a:rPr lang="zh-CN" altLang="en-US" sz="2400" dirty="0"/>
              <a:t>诊断存储库 </a:t>
            </a:r>
            <a:r>
              <a:rPr lang="en-US" altLang="zh-CN" sz="2400" dirty="0"/>
              <a:t>(ADR) </a:t>
            </a:r>
            <a:r>
              <a:rPr lang="zh-CN" altLang="en-US" sz="2400" dirty="0"/>
              <a:t>的发布，引入</a:t>
            </a:r>
            <a:r>
              <a:rPr lang="zh-CN" altLang="en-US" sz="2400" dirty="0" smtClean="0"/>
              <a:t>了</a:t>
            </a:r>
            <a:r>
              <a:rPr lang="en-US" altLang="zh-CN" sz="2400" dirty="0" smtClean="0"/>
              <a:t>Listener</a:t>
            </a:r>
            <a:r>
              <a:rPr lang="zh-CN" altLang="en-US" sz="2400" dirty="0" smtClean="0"/>
              <a:t>日志</a:t>
            </a:r>
            <a:r>
              <a:rPr lang="zh-CN" altLang="en-US" sz="2400" dirty="0"/>
              <a:t>的 </a:t>
            </a:r>
            <a:r>
              <a:rPr lang="en-US" altLang="zh-CN" sz="2400" dirty="0"/>
              <a:t>XML </a:t>
            </a:r>
            <a:r>
              <a:rPr lang="zh-CN" altLang="en-US" sz="2400" dirty="0"/>
              <a:t>版本。 当达到 </a:t>
            </a:r>
            <a:r>
              <a:rPr lang="en-US" altLang="zh-CN" sz="2400" dirty="0"/>
              <a:t>10 MB (&lt; 19c) </a:t>
            </a:r>
            <a:r>
              <a:rPr lang="zh-CN" altLang="en-US" sz="2400" dirty="0"/>
              <a:t>的文件大小阈值时，会</a:t>
            </a:r>
            <a:r>
              <a:rPr lang="zh-CN" altLang="en-US" sz="2400" dirty="0" smtClean="0"/>
              <a:t>轮换</a:t>
            </a:r>
            <a:r>
              <a:rPr lang="en-US" altLang="zh-CN" sz="2400" dirty="0" smtClean="0"/>
              <a:t>listener</a:t>
            </a:r>
            <a:r>
              <a:rPr lang="zh-CN" altLang="en-US" sz="2400" dirty="0" smtClean="0"/>
              <a:t>日志 </a:t>
            </a:r>
            <a:r>
              <a:rPr lang="en-US" altLang="zh-CN" sz="2400" dirty="0"/>
              <a:t>(log.xml)</a:t>
            </a:r>
            <a:r>
              <a:rPr lang="zh-CN" altLang="en-US" sz="2400" dirty="0"/>
              <a:t>。 但</a:t>
            </a:r>
            <a:r>
              <a:rPr lang="zh-CN" altLang="en-US" sz="2400" dirty="0" smtClean="0"/>
              <a:t>未</a:t>
            </a:r>
            <a:r>
              <a:rPr lang="zh-CN" altLang="en-US" sz="2400" dirty="0"/>
              <a:t>考虑轮换纯</a:t>
            </a:r>
            <a:r>
              <a:rPr lang="zh-CN" altLang="en-US" sz="2400" dirty="0" smtClean="0"/>
              <a:t>文本</a:t>
            </a:r>
            <a:r>
              <a:rPr lang="en-US" altLang="zh-CN" sz="2400" dirty="0" smtClean="0"/>
              <a:t>listener</a:t>
            </a:r>
            <a:r>
              <a:rPr lang="zh-CN" altLang="en-US" sz="2400" dirty="0" smtClean="0"/>
              <a:t>日志。</a:t>
            </a:r>
            <a:endParaRPr lang="en-US" altLang="zh-CN" sz="2400" dirty="0" smtClean="0"/>
          </a:p>
          <a:p>
            <a:endParaRPr lang="en-US" altLang="zh-CN" sz="2400" dirty="0" smtClean="0"/>
          </a:p>
          <a:p>
            <a:r>
              <a:rPr lang="en-US" altLang="zh-CN" sz="2400" dirty="0" smtClean="0"/>
              <a:t>Oracle </a:t>
            </a:r>
            <a:r>
              <a:rPr lang="en-US" altLang="zh-CN" sz="2400" dirty="0"/>
              <a:t>19c </a:t>
            </a:r>
            <a:r>
              <a:rPr lang="zh-CN" altLang="en-US" sz="2400" dirty="0" smtClean="0"/>
              <a:t>新特性</a:t>
            </a:r>
            <a:r>
              <a:rPr lang="en-US" altLang="zh-CN" sz="2400" b="1" dirty="0"/>
              <a:t>Network Log File </a:t>
            </a:r>
            <a:r>
              <a:rPr lang="en-US" altLang="zh-CN" sz="2400" b="1" dirty="0" smtClean="0"/>
              <a:t>Segmentation</a:t>
            </a:r>
            <a:r>
              <a:rPr lang="zh-CN" altLang="en-US" sz="2400" dirty="0" smtClean="0"/>
              <a:t>引入</a:t>
            </a:r>
            <a:r>
              <a:rPr lang="en-US" altLang="zh-CN" sz="2400" dirty="0" smtClean="0"/>
              <a:t>2</a:t>
            </a:r>
            <a:r>
              <a:rPr lang="zh-CN" altLang="en-US" sz="2400" dirty="0" smtClean="0"/>
              <a:t>个新参数</a:t>
            </a:r>
            <a:r>
              <a:rPr lang="en-US" altLang="zh-CN" sz="2400" dirty="0" smtClean="0"/>
              <a:t>, </a:t>
            </a:r>
            <a:r>
              <a:rPr lang="zh-CN" altLang="en-US" sz="2400" dirty="0" smtClean="0"/>
              <a:t>可以在</a:t>
            </a:r>
            <a:r>
              <a:rPr lang="en-US" altLang="zh-CN" sz="2400" dirty="0" err="1" smtClean="0"/>
              <a:t>listener.ora</a:t>
            </a:r>
            <a:r>
              <a:rPr lang="zh-CN" altLang="en-US" sz="2400" dirty="0" smtClean="0"/>
              <a:t>中配置</a:t>
            </a:r>
            <a:r>
              <a:rPr lang="en-US" altLang="zh-CN" sz="2400" dirty="0" smtClean="0"/>
              <a:t>. </a:t>
            </a:r>
          </a:p>
          <a:p>
            <a:pPr lvl="1"/>
            <a:r>
              <a:rPr lang="en-US" altLang="zh-CN" sz="2000" dirty="0"/>
              <a:t> </a:t>
            </a:r>
            <a:r>
              <a:rPr lang="en-US" altLang="zh-CN" sz="2000" dirty="0" err="1" smtClean="0"/>
              <a:t>LOG_FILE_NUM_listener_name</a:t>
            </a:r>
            <a:endParaRPr lang="en-US" altLang="zh-CN" sz="2000" dirty="0"/>
          </a:p>
          <a:p>
            <a:pPr lvl="1"/>
            <a:r>
              <a:rPr lang="en-US" altLang="zh-CN" sz="2000" dirty="0" err="1"/>
              <a:t>LOG_FILE_SIZE_listener_name</a:t>
            </a:r>
            <a:endParaRPr lang="zh-CN" altLang="en-US" sz="2000"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28</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751563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Optimizer Statistics </a:t>
            </a:r>
            <a:endParaRPr lang="zh-CN" altLang="en-US" dirty="0"/>
          </a:p>
        </p:txBody>
      </p:sp>
      <p:sp>
        <p:nvSpPr>
          <p:cNvPr id="3" name="内容占位符 2"/>
          <p:cNvSpPr>
            <a:spLocks noGrp="1"/>
          </p:cNvSpPr>
          <p:nvPr>
            <p:ph idx="1"/>
          </p:nvPr>
        </p:nvSpPr>
        <p:spPr/>
        <p:txBody>
          <a:bodyPr/>
          <a:lstStyle/>
          <a:p>
            <a:r>
              <a:rPr lang="zh-CN" altLang="en-US" sz="2000" dirty="0" smtClean="0"/>
              <a:t>解决传统的脚本式统计信息配置不合理</a:t>
            </a:r>
            <a:endParaRPr lang="en-US" altLang="zh-CN" sz="2000" dirty="0" smtClean="0"/>
          </a:p>
          <a:p>
            <a:pPr lvl="1"/>
            <a:r>
              <a:rPr lang="zh-CN" altLang="en-US" sz="1800" dirty="0" smtClean="0"/>
              <a:t>如采样不是</a:t>
            </a:r>
            <a:r>
              <a:rPr lang="en-US" altLang="zh-CN" sz="1800" dirty="0" err="1" smtClean="0"/>
              <a:t>auto_sample_size</a:t>
            </a:r>
            <a:r>
              <a:rPr lang="zh-CN" altLang="en-US" sz="1800" dirty="0" smtClean="0"/>
              <a:t>而不是百分比</a:t>
            </a:r>
            <a:endParaRPr lang="en-US" altLang="zh-CN" sz="1800" dirty="0" smtClean="0"/>
          </a:p>
          <a:p>
            <a:r>
              <a:rPr lang="zh-CN" altLang="en-US" sz="2000" dirty="0" smtClean="0"/>
              <a:t>资源浪费在不必要的统计数据收集</a:t>
            </a:r>
            <a:endParaRPr lang="en-US" altLang="zh-CN" sz="2000" dirty="0" smtClean="0"/>
          </a:p>
          <a:p>
            <a:pPr lvl="1"/>
            <a:r>
              <a:rPr lang="zh-CN" altLang="en-US" sz="1800" dirty="0" smtClean="0"/>
              <a:t>每天多次收集同一张表</a:t>
            </a:r>
            <a:endParaRPr lang="en-US" altLang="zh-CN" sz="1800" dirty="0" smtClean="0"/>
          </a:p>
          <a:p>
            <a:r>
              <a:rPr lang="zh-CN" altLang="en-US" sz="2000" dirty="0" smtClean="0"/>
              <a:t>自动统计信息作业不能保证准确最新的统计信息</a:t>
            </a:r>
            <a:endParaRPr lang="en-US" altLang="zh-CN" sz="2000" dirty="0" smtClean="0"/>
          </a:p>
          <a:p>
            <a:pPr lvl="1"/>
            <a:r>
              <a:rPr lang="zh-CN" altLang="en-US" sz="1800" dirty="0" smtClean="0"/>
              <a:t>作业没有自动执行、时间窗口不足终止、禁用</a:t>
            </a:r>
            <a:endParaRPr lang="en-US" altLang="zh-CN" sz="1800" dirty="0" smtClean="0"/>
          </a:p>
          <a:p>
            <a:r>
              <a:rPr lang="zh-CN" altLang="en-US" sz="2000" dirty="0" smtClean="0"/>
              <a:t>统计信息数据陈旧或不正确</a:t>
            </a:r>
            <a:endParaRPr lang="en-US" altLang="zh-CN" sz="2000" dirty="0" smtClean="0"/>
          </a:p>
          <a:p>
            <a:pPr lvl="1"/>
            <a:r>
              <a:rPr lang="zh-CN" altLang="en-US" sz="1800" dirty="0" smtClean="0"/>
              <a:t>表和索引统计信息不一致，主键和外键不一致</a:t>
            </a:r>
            <a:endParaRPr lang="en-US" altLang="zh-CN" sz="1800" dirty="0" smtClean="0"/>
          </a:p>
          <a:p>
            <a:r>
              <a:rPr lang="zh-CN" altLang="en-US" sz="2000" dirty="0" smtClean="0"/>
              <a:t>耗费时间</a:t>
            </a:r>
            <a:endParaRPr lang="en-US" altLang="zh-CN" sz="2000" dirty="0" smtClean="0"/>
          </a:p>
          <a:p>
            <a:endParaRPr lang="zh-CN" altLang="en-US" dirty="0"/>
          </a:p>
        </p:txBody>
      </p:sp>
      <p:pic>
        <p:nvPicPr>
          <p:cNvPr id="5" name="Picture 5" descr="图 18-3 说明如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221" y="1182348"/>
            <a:ext cx="4740920" cy="42283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d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026" y="4976398"/>
            <a:ext cx="3514137" cy="890248"/>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10964957" y="916223"/>
            <a:ext cx="777686" cy="316682"/>
          </a:xfrm>
          <a:prstGeom prst="roundRect">
            <a:avLst/>
          </a:prstGeom>
          <a:solidFill>
            <a:srgbClr val="FF0000"/>
          </a:solidFill>
          <a:ln w="12700">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altLang="zh-CN" sz="1260" b="1" dirty="0">
                <a:solidFill>
                  <a:schemeClr val="bg1"/>
                </a:solidFill>
                <a:latin typeface="微软雅黑" pitchFamily="34" charset="-122"/>
                <a:ea typeface="微软雅黑" pitchFamily="34" charset="-122"/>
                <a:cs typeface="Lao UI" pitchFamily="34" charset="0"/>
              </a:rPr>
              <a:t>12.2</a:t>
            </a:r>
            <a:endParaRPr lang="zh-CN" altLang="en-US" sz="1260" b="1" dirty="0">
              <a:solidFill>
                <a:schemeClr val="bg1"/>
              </a:solidFill>
              <a:latin typeface="微软雅黑" pitchFamily="34" charset="-122"/>
              <a:ea typeface="微软雅黑" pitchFamily="34" charset="-122"/>
              <a:cs typeface="Lao UI" pitchFamily="34" charset="0"/>
            </a:endParaRPr>
          </a:p>
        </p:txBody>
      </p:sp>
      <p:sp>
        <p:nvSpPr>
          <p:cNvPr id="6" name="灯片编号占位符 5"/>
          <p:cNvSpPr>
            <a:spLocks noGrp="1"/>
          </p:cNvSpPr>
          <p:nvPr>
            <p:ph type="sldNum" sz="quarter" idx="12"/>
          </p:nvPr>
        </p:nvSpPr>
        <p:spPr/>
        <p:txBody>
          <a:bodyPr/>
          <a:lstStyle/>
          <a:p>
            <a:fld id="{E4F376F3-DBFC-4EA6-8A6A-A06A14708E16}" type="slidenum">
              <a:rPr lang="zh-CN" altLang="en-US" smtClean="0"/>
              <a:t>29</a:t>
            </a:fld>
            <a:endParaRPr lang="zh-CN" altLang="en-US"/>
          </a:p>
        </p:txBody>
      </p:sp>
      <p:sp>
        <p:nvSpPr>
          <p:cNvPr id="7" name="页脚占位符 6"/>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2933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Agenda and Topics</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安全</a:t>
            </a:r>
            <a:endParaRPr lang="en-US" altLang="zh-CN" dirty="0" smtClean="0"/>
          </a:p>
          <a:p>
            <a:pPr>
              <a:lnSpc>
                <a:spcPct val="150000"/>
              </a:lnSpc>
            </a:pPr>
            <a:r>
              <a:rPr lang="zh-CN" altLang="en-US" dirty="0" smtClean="0"/>
              <a:t>性能</a:t>
            </a:r>
            <a:endParaRPr lang="en-US" altLang="zh-CN" dirty="0" smtClean="0"/>
          </a:p>
          <a:p>
            <a:pPr>
              <a:lnSpc>
                <a:spcPct val="150000"/>
              </a:lnSpc>
            </a:pPr>
            <a:r>
              <a:rPr lang="zh-CN" altLang="en-US" dirty="0" smtClean="0"/>
              <a:t>维护</a:t>
            </a:r>
            <a:endParaRPr lang="en-US" altLang="zh-CN" dirty="0" smtClean="0"/>
          </a:p>
          <a:p>
            <a:pPr>
              <a:lnSpc>
                <a:spcPct val="150000"/>
              </a:lnSpc>
            </a:pPr>
            <a:r>
              <a:rPr lang="zh-CN" altLang="en-US" dirty="0" smtClean="0"/>
              <a:t>空间</a:t>
            </a:r>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圆角矩形 5"/>
          <p:cNvSpPr/>
          <p:nvPr/>
        </p:nvSpPr>
        <p:spPr>
          <a:xfrm>
            <a:off x="7795587" y="1743079"/>
            <a:ext cx="2612104" cy="1656228"/>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89" tIns="45695" rIns="91389" bIns="45695" rtlCol="0" anchor="ctr"/>
          <a:lstStyle/>
          <a:p>
            <a:pPr algn="ctr"/>
            <a:endParaRPr lang="zh-CN" altLang="en-US" sz="2400">
              <a:cs typeface="黑体" panose="02010609060101010101" charset="-122"/>
            </a:endParaRPr>
          </a:p>
        </p:txBody>
      </p:sp>
      <p:pic>
        <p:nvPicPr>
          <p:cNvPr id="7" name="图片 6"/>
          <p:cNvPicPr>
            <a:picLocks noChangeAspect="1"/>
          </p:cNvPicPr>
          <p:nvPr/>
        </p:nvPicPr>
        <p:blipFill>
          <a:blip r:embed="rId3"/>
          <a:stretch>
            <a:fillRect/>
          </a:stretch>
        </p:blipFill>
        <p:spPr>
          <a:xfrm>
            <a:off x="7677878" y="3682434"/>
            <a:ext cx="3054242" cy="1842467"/>
          </a:xfrm>
          <a:prstGeom prst="rect">
            <a:avLst/>
          </a:prstGeom>
        </p:spPr>
      </p:pic>
      <p:sp>
        <p:nvSpPr>
          <p:cNvPr id="8" name="内容占位符 2"/>
          <p:cNvSpPr txBox="1">
            <a:spLocks/>
          </p:cNvSpPr>
          <p:nvPr/>
        </p:nvSpPr>
        <p:spPr>
          <a:xfrm>
            <a:off x="3662660" y="1639339"/>
            <a:ext cx="3797174" cy="1964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smtClean="0">
                <a:solidFill>
                  <a:schemeClr val="tx1">
                    <a:lumMod val="95000"/>
                    <a:lumOff val="5000"/>
                  </a:schemeClr>
                </a:solidFill>
                <a:latin typeface="Arial" panose="020B0604020202020204" pitchFamily="34" charset="0"/>
                <a:cs typeface="Arial" panose="020B0604020202020204" pitchFamily="34" charset="0"/>
              </a:rPr>
              <a:t>Oracle database On-Premises </a:t>
            </a:r>
            <a:r>
              <a:rPr lang="zh-CN" altLang="en-US" sz="2400" smtClean="0">
                <a:solidFill>
                  <a:schemeClr val="tx1">
                    <a:lumMod val="95000"/>
                    <a:lumOff val="5000"/>
                  </a:schemeClr>
                </a:solidFill>
                <a:latin typeface="Arial" panose="020B0604020202020204" pitchFamily="34" charset="0"/>
                <a:cs typeface="Arial" panose="020B0604020202020204" pitchFamily="34" charset="0"/>
              </a:rPr>
              <a:t>、</a:t>
            </a:r>
            <a:r>
              <a:rPr lang="en-US" altLang="zh-CN" sz="2400" smtClean="0">
                <a:solidFill>
                  <a:schemeClr val="tx1">
                    <a:lumMod val="95000"/>
                    <a:lumOff val="5000"/>
                  </a:schemeClr>
                </a:solidFill>
                <a:latin typeface="Arial" panose="020B0604020202020204" pitchFamily="34" charset="0"/>
                <a:cs typeface="Arial" panose="020B0604020202020204" pitchFamily="34" charset="0"/>
              </a:rPr>
              <a:t>Engineered Systems or Oracle Cloud</a:t>
            </a:r>
            <a:endParaRPr lang="zh-CN" altLang="en-US" sz="2400" smtClean="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sym typeface="黑体" panose="02010609060101010101" charset="-122"/>
            </a:endParaRPr>
          </a:p>
          <a:p>
            <a:pPr marL="0" indent="0">
              <a:buFont typeface="Arial" panose="020B0604020202020204" pitchFamily="34" charset="0"/>
              <a:buNone/>
            </a:pPr>
            <a:endParaRPr lang="zh-CN" altLang="en-US" dirty="0"/>
          </a:p>
        </p:txBody>
      </p:sp>
      <p:sp>
        <p:nvSpPr>
          <p:cNvPr id="9" name="矩形 8"/>
          <p:cNvSpPr/>
          <p:nvPr/>
        </p:nvSpPr>
        <p:spPr>
          <a:xfrm>
            <a:off x="4088768" y="3321603"/>
            <a:ext cx="3421234" cy="1754326"/>
          </a:xfrm>
          <a:prstGeom prst="rect">
            <a:avLst/>
          </a:prstGeom>
          <a:noFill/>
        </p:spPr>
        <p:txBody>
          <a:bodyPr wrap="square" lIns="91440" tIns="45720" rIns="91440" bIns="45720">
            <a:spAutoFit/>
          </a:bodyPr>
          <a:lstStyle/>
          <a:p>
            <a:pPr algn="ctr"/>
            <a:r>
              <a:rPr lang="zh-CN" alt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行楷" panose="02010800040101010101" pitchFamily="2" charset="-122"/>
                <a:ea typeface="华文行楷" panose="02010800040101010101" pitchFamily="2" charset="-122"/>
              </a:rPr>
              <a:t>易！</a:t>
            </a:r>
            <a:endParaRPr lang="en-US" altLang="zh-CN"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行楷" panose="02010800040101010101" pitchFamily="2" charset="-122"/>
              <a:ea typeface="华文行楷" panose="02010800040101010101" pitchFamily="2" charset="-122"/>
            </a:endParaRPr>
          </a:p>
          <a:p>
            <a:pPr algn="ctr"/>
            <a:r>
              <a:rPr lang="zh-CN" alt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行楷" panose="02010800040101010101" pitchFamily="2" charset="-122"/>
                <a:ea typeface="华文行楷" panose="02010800040101010101" pitchFamily="2" charset="-122"/>
              </a:rPr>
              <a:t>低维护！</a:t>
            </a:r>
            <a:endPar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7203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STATS ADVISOR RULES</a:t>
            </a:r>
            <a:endParaRPr lang="zh-CN" altLang="en-US" dirty="0"/>
          </a:p>
        </p:txBody>
      </p:sp>
      <p:pic>
        <p:nvPicPr>
          <p:cNvPr id="5" name="内容占位符 4"/>
          <p:cNvPicPr>
            <a:picLocks noGrp="1" noChangeAspect="1"/>
          </p:cNvPicPr>
          <p:nvPr>
            <p:ph idx="1"/>
          </p:nvPr>
        </p:nvPicPr>
        <p:blipFill>
          <a:blip r:embed="rId2"/>
          <a:stretch>
            <a:fillRect/>
          </a:stretch>
        </p:blipFill>
        <p:spPr>
          <a:xfrm>
            <a:off x="538173" y="1459952"/>
            <a:ext cx="10972800" cy="4521455"/>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30</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32397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Optimizer Statistics </a:t>
            </a:r>
            <a:endParaRPr lang="zh-CN" altLang="en-US" dirty="0"/>
          </a:p>
        </p:txBody>
      </p:sp>
      <p:pic>
        <p:nvPicPr>
          <p:cNvPr id="7" name="内容占位符 6"/>
          <p:cNvPicPr>
            <a:picLocks noGrp="1" noChangeAspect="1"/>
          </p:cNvPicPr>
          <p:nvPr>
            <p:ph idx="1"/>
          </p:nvPr>
        </p:nvPicPr>
        <p:blipFill>
          <a:blip r:embed="rId2"/>
          <a:stretch>
            <a:fillRect/>
          </a:stretch>
        </p:blipFill>
        <p:spPr>
          <a:xfrm>
            <a:off x="410987" y="1908940"/>
            <a:ext cx="6246589" cy="3885277"/>
          </a:xfrm>
          <a:prstGeom prst="rect">
            <a:avLst/>
          </a:prstGeom>
        </p:spPr>
      </p:pic>
      <p:sp>
        <p:nvSpPr>
          <p:cNvPr id="5" name="文本框 4"/>
          <p:cNvSpPr txBox="1"/>
          <p:nvPr/>
        </p:nvSpPr>
        <p:spPr>
          <a:xfrm>
            <a:off x="1717260" y="1513364"/>
            <a:ext cx="739305" cy="424732"/>
          </a:xfrm>
          <a:prstGeom prst="rect">
            <a:avLst/>
          </a:prstGeom>
          <a:noFill/>
        </p:spPr>
        <p:txBody>
          <a:bodyPr wrap="none" rtlCol="0">
            <a:spAutoFit/>
          </a:bodyPr>
          <a:lstStyle/>
          <a:p>
            <a:r>
              <a:rPr lang="zh-CN" altLang="en-US" sz="2160" dirty="0"/>
              <a:t>手动</a:t>
            </a:r>
          </a:p>
        </p:txBody>
      </p:sp>
      <p:sp>
        <p:nvSpPr>
          <p:cNvPr id="6" name="文本框 5"/>
          <p:cNvSpPr txBox="1"/>
          <p:nvPr/>
        </p:nvSpPr>
        <p:spPr>
          <a:xfrm>
            <a:off x="6787278" y="1289701"/>
            <a:ext cx="3729291" cy="1754326"/>
          </a:xfrm>
          <a:prstGeom prst="rect">
            <a:avLst/>
          </a:prstGeom>
          <a:noFill/>
        </p:spPr>
        <p:txBody>
          <a:bodyPr wrap="none" rtlCol="0">
            <a:spAutoFit/>
          </a:bodyPr>
          <a:lstStyle/>
          <a:p>
            <a:r>
              <a:rPr lang="en-US" altLang="zh-CN" sz="2160" dirty="0"/>
              <a:t>Views:</a:t>
            </a:r>
          </a:p>
          <a:p>
            <a:endParaRPr lang="en-US" altLang="zh-CN" sz="2160" dirty="0"/>
          </a:p>
          <a:p>
            <a:pPr marL="342900" indent="-342900">
              <a:buFont typeface="Arial" panose="020B0604020202020204" pitchFamily="34" charset="0"/>
              <a:buChar char="•"/>
            </a:pPr>
            <a:r>
              <a:rPr lang="en-US" altLang="zh-CN" sz="2160" dirty="0"/>
              <a:t>V$STATS_ADVISOR_RULES</a:t>
            </a:r>
          </a:p>
          <a:p>
            <a:pPr marL="342900" indent="-342900">
              <a:buFont typeface="Arial" panose="020B0604020202020204" pitchFamily="34" charset="0"/>
              <a:buChar char="•"/>
            </a:pPr>
            <a:r>
              <a:rPr lang="en-US" altLang="zh-CN" sz="2160" dirty="0"/>
              <a:t>DBA_ADVISOR_TASKS</a:t>
            </a:r>
          </a:p>
          <a:p>
            <a:pPr marL="342900" indent="-342900">
              <a:buFont typeface="Arial" panose="020B0604020202020204" pitchFamily="34" charset="0"/>
              <a:buChar char="•"/>
            </a:pPr>
            <a:r>
              <a:rPr lang="en-US" altLang="zh-CN" sz="2160" dirty="0"/>
              <a:t>DBA_ADVISOR_EXECUTIONS</a:t>
            </a:r>
            <a:endParaRPr lang="zh-CN" altLang="en-US" sz="2160" dirty="0"/>
          </a:p>
        </p:txBody>
      </p:sp>
      <p:pic>
        <p:nvPicPr>
          <p:cNvPr id="8" name="图片 7"/>
          <p:cNvPicPr>
            <a:picLocks noChangeAspect="1"/>
          </p:cNvPicPr>
          <p:nvPr/>
        </p:nvPicPr>
        <p:blipFill>
          <a:blip r:embed="rId3"/>
          <a:stretch>
            <a:fillRect/>
          </a:stretch>
        </p:blipFill>
        <p:spPr>
          <a:xfrm>
            <a:off x="6811447" y="3235111"/>
            <a:ext cx="4542353" cy="2658805"/>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31</a:t>
            </a:fld>
            <a:endParaRPr lang="zh-CN" altLang="en-US"/>
          </a:p>
        </p:txBody>
      </p:sp>
      <p:sp>
        <p:nvSpPr>
          <p:cNvPr id="9" name="页脚占位符 8"/>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86601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Optimizer Statistics </a:t>
            </a:r>
            <a:endParaRPr lang="zh-CN" altLang="en-US" dirty="0"/>
          </a:p>
        </p:txBody>
      </p:sp>
      <p:sp>
        <p:nvSpPr>
          <p:cNvPr id="3" name="内容占位符 2"/>
          <p:cNvSpPr>
            <a:spLocks noGrp="1"/>
          </p:cNvSpPr>
          <p:nvPr>
            <p:ph idx="1"/>
          </p:nvPr>
        </p:nvSpPr>
        <p:spPr/>
        <p:txBody>
          <a:bodyPr/>
          <a:lstStyle/>
          <a:p>
            <a:r>
              <a:rPr lang="zh-CN" altLang="en-US" sz="2400" dirty="0" smtClean="0"/>
              <a:t>可以配置过滤规则</a:t>
            </a:r>
            <a:endParaRPr lang="en-US" altLang="zh-CN" sz="2400" dirty="0" smtClean="0"/>
          </a:p>
          <a:p>
            <a:r>
              <a:rPr lang="zh-CN" altLang="en-US" sz="2400" dirty="0" smtClean="0"/>
              <a:t>可以选择报告输出</a:t>
            </a:r>
            <a:r>
              <a:rPr lang="zh-CN" altLang="en-US" sz="2400" dirty="0" smtClean="0"/>
              <a:t>格式</a:t>
            </a:r>
            <a:endParaRPr lang="en-US" altLang="zh-CN" sz="2400" dirty="0" smtClean="0"/>
          </a:p>
          <a:p>
            <a:pPr marL="0" indent="0">
              <a:buNone/>
            </a:pPr>
            <a:r>
              <a:rPr lang="en-US" altLang="zh-CN" sz="1440" dirty="0"/>
              <a:t>SELECT DBMS_STATS.REPORT_ADVISOR_TASK('AUTO_STATS_ADVISOR_TASK', NULL,</a:t>
            </a:r>
          </a:p>
          <a:p>
            <a:pPr marL="0" indent="0">
              <a:buNone/>
            </a:pPr>
            <a:r>
              <a:rPr lang="en-US" altLang="zh-CN" sz="1440" dirty="0"/>
              <a:t>       'TEXT', 'ALL', 'ALL') AS REPORT FROM   DUAL;</a:t>
            </a:r>
          </a:p>
          <a:p>
            <a:pPr marL="0" indent="0">
              <a:buNone/>
            </a:pPr>
            <a:endParaRPr lang="en-US" altLang="zh-CN" sz="1440" dirty="0"/>
          </a:p>
          <a:p>
            <a:r>
              <a:rPr lang="zh-CN" altLang="en-US" sz="2400" dirty="0"/>
              <a:t>开发和维护 </a:t>
            </a:r>
            <a:r>
              <a:rPr lang="en-US" altLang="zh-CN" sz="2400" dirty="0"/>
              <a:t>CBO </a:t>
            </a:r>
            <a:r>
              <a:rPr lang="zh-CN" altLang="en-US" sz="2400" dirty="0"/>
              <a:t>的同一团队开发</a:t>
            </a:r>
            <a:r>
              <a:rPr lang="zh-CN" altLang="en-US" sz="2400" dirty="0" smtClean="0"/>
              <a:t>的</a:t>
            </a:r>
            <a:endParaRPr lang="en-US" altLang="zh-CN" sz="2400" dirty="0" smtClean="0"/>
          </a:p>
          <a:p>
            <a:r>
              <a:rPr lang="zh-CN" altLang="en-US" sz="2400" dirty="0" smtClean="0"/>
              <a:t>不会自动修复发现的问题</a:t>
            </a:r>
            <a:endParaRPr lang="zh-CN" altLang="en-US" sz="2400" dirty="0"/>
          </a:p>
          <a:p>
            <a:pPr marL="0" indent="0">
              <a:buNone/>
            </a:pPr>
            <a:endParaRPr lang="en-US" altLang="zh-CN" sz="1440" dirty="0"/>
          </a:p>
          <a:p>
            <a:pPr marL="0" indent="0">
              <a:buNone/>
            </a:pPr>
            <a:endParaRPr lang="zh-CN" altLang="en-US" dirty="0"/>
          </a:p>
        </p:txBody>
      </p:sp>
      <p:pic>
        <p:nvPicPr>
          <p:cNvPr id="6" name="图片 5"/>
          <p:cNvPicPr>
            <a:picLocks noChangeAspect="1"/>
          </p:cNvPicPr>
          <p:nvPr/>
        </p:nvPicPr>
        <p:blipFill>
          <a:blip r:embed="rId2"/>
          <a:stretch>
            <a:fillRect/>
          </a:stretch>
        </p:blipFill>
        <p:spPr>
          <a:xfrm>
            <a:off x="7214397" y="1113729"/>
            <a:ext cx="4728906" cy="5036808"/>
          </a:xfrm>
          <a:prstGeom prst="rect">
            <a:avLst/>
          </a:prstGeom>
        </p:spPr>
      </p:pic>
      <p:sp>
        <p:nvSpPr>
          <p:cNvPr id="5" name="矩形 4"/>
          <p:cNvSpPr/>
          <p:nvPr/>
        </p:nvSpPr>
        <p:spPr>
          <a:xfrm>
            <a:off x="3838460" y="3207401"/>
            <a:ext cx="184731" cy="424732"/>
          </a:xfrm>
          <a:prstGeom prst="rect">
            <a:avLst/>
          </a:prstGeom>
        </p:spPr>
        <p:txBody>
          <a:bodyPr wrap="none">
            <a:spAutoFit/>
          </a:bodyPr>
          <a:lstStyle/>
          <a:p>
            <a:endParaRPr lang="zh-CN" altLang="en-US" sz="2160" dirty="0"/>
          </a:p>
        </p:txBody>
      </p:sp>
      <p:sp>
        <p:nvSpPr>
          <p:cNvPr id="7" name="灯片编号占位符 6"/>
          <p:cNvSpPr>
            <a:spLocks noGrp="1"/>
          </p:cNvSpPr>
          <p:nvPr>
            <p:ph type="sldNum" sz="quarter" idx="12"/>
          </p:nvPr>
        </p:nvSpPr>
        <p:spPr/>
        <p:txBody>
          <a:bodyPr/>
          <a:lstStyle/>
          <a:p>
            <a:fld id="{E4F376F3-DBFC-4EA6-8A6A-A06A14708E16}" type="slidenum">
              <a:rPr lang="zh-CN" altLang="en-US" smtClean="0"/>
              <a:t>32</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97010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plan management </a:t>
            </a:r>
            <a:endParaRPr lang="zh-CN" altLang="en-US" dirty="0"/>
          </a:p>
        </p:txBody>
      </p:sp>
      <p:sp>
        <p:nvSpPr>
          <p:cNvPr id="3" name="内容占位符 2"/>
          <p:cNvSpPr>
            <a:spLocks noGrp="1"/>
          </p:cNvSpPr>
          <p:nvPr>
            <p:ph idx="1"/>
          </p:nvPr>
        </p:nvSpPr>
        <p:spPr>
          <a:xfrm>
            <a:off x="673212" y="1590400"/>
            <a:ext cx="5417996" cy="4303516"/>
          </a:xfrm>
        </p:spPr>
        <p:txBody>
          <a:bodyPr>
            <a:normAutofit fontScale="77500" lnSpcReduction="20000"/>
          </a:bodyPr>
          <a:lstStyle/>
          <a:p>
            <a:r>
              <a:rPr lang="en-US" altLang="zh-CN" dirty="0" smtClean="0"/>
              <a:t>SPM</a:t>
            </a:r>
            <a:r>
              <a:rPr lang="zh-CN" altLang="en-US" dirty="0" smtClean="0"/>
              <a:t>的</a:t>
            </a:r>
            <a:r>
              <a:rPr lang="zh-CN" altLang="en-US" dirty="0" smtClean="0"/>
              <a:t>增强</a:t>
            </a:r>
            <a:endParaRPr lang="en-US" altLang="zh-CN" dirty="0" smtClean="0"/>
          </a:p>
          <a:p>
            <a:endParaRPr lang="en-US" altLang="zh-CN" dirty="0" smtClean="0"/>
          </a:p>
          <a:p>
            <a:r>
              <a:rPr lang="zh-CN" altLang="en-US" dirty="0" smtClean="0"/>
              <a:t>自动从</a:t>
            </a:r>
            <a:r>
              <a:rPr lang="en-US" altLang="zh-CN" dirty="0" smtClean="0"/>
              <a:t>CURSOR_CACHE</a:t>
            </a:r>
            <a:r>
              <a:rPr lang="zh-CN" altLang="en-US" dirty="0" smtClean="0"/>
              <a:t>、</a:t>
            </a:r>
            <a:r>
              <a:rPr lang="en-US" altLang="zh-CN" dirty="0" smtClean="0"/>
              <a:t>AWR</a:t>
            </a:r>
            <a:r>
              <a:rPr lang="zh-CN" altLang="en-US" dirty="0" smtClean="0"/>
              <a:t>和</a:t>
            </a:r>
            <a:r>
              <a:rPr lang="en-US" altLang="zh-CN" dirty="0" smtClean="0"/>
              <a:t>SQL_TUNING_SET</a:t>
            </a:r>
            <a:r>
              <a:rPr lang="zh-CN" altLang="en-US" dirty="0"/>
              <a:t> </a:t>
            </a:r>
            <a:r>
              <a:rPr lang="zh-CN" altLang="en-US" dirty="0" smtClean="0"/>
              <a:t>查找最优</a:t>
            </a:r>
            <a:r>
              <a:rPr lang="zh-CN" altLang="en-US" dirty="0"/>
              <a:t>的执行计划，使用</a:t>
            </a:r>
            <a:r>
              <a:rPr lang="en-US" altLang="zh-CN" dirty="0"/>
              <a:t>SPM</a:t>
            </a:r>
            <a:r>
              <a:rPr lang="zh-CN" altLang="en-US" dirty="0"/>
              <a:t>修复 </a:t>
            </a:r>
            <a:r>
              <a:rPr lang="en-US" altLang="zh-CN" dirty="0"/>
              <a:t>SQL </a:t>
            </a:r>
            <a:r>
              <a:rPr lang="zh-CN" altLang="en-US" dirty="0"/>
              <a:t>性能</a:t>
            </a:r>
            <a:r>
              <a:rPr lang="zh-CN" altLang="en-US" dirty="0" smtClean="0"/>
              <a:t>回归</a:t>
            </a:r>
            <a:endParaRPr lang="en-US" altLang="zh-CN" dirty="0" smtClean="0"/>
          </a:p>
          <a:p>
            <a:endParaRPr lang="en-US" altLang="zh-CN" dirty="0"/>
          </a:p>
          <a:p>
            <a:r>
              <a:rPr lang="zh-CN" altLang="en-US" dirty="0" smtClean="0"/>
              <a:t>对于</a:t>
            </a:r>
            <a:r>
              <a:rPr lang="en-US" altLang="zh-CN" dirty="0" smtClean="0"/>
              <a:t>SQL</a:t>
            </a:r>
            <a:r>
              <a:rPr lang="zh-CN" altLang="en-US" dirty="0" smtClean="0"/>
              <a:t>未在</a:t>
            </a:r>
            <a:r>
              <a:rPr lang="en-US" altLang="zh-CN" dirty="0" smtClean="0"/>
              <a:t>AWR</a:t>
            </a:r>
            <a:r>
              <a:rPr lang="zh-CN" altLang="en-US" dirty="0" smtClean="0"/>
              <a:t>或</a:t>
            </a:r>
            <a:r>
              <a:rPr lang="en-US" altLang="zh-CN" dirty="0" smtClean="0"/>
              <a:t>cursor cache, </a:t>
            </a:r>
            <a:r>
              <a:rPr lang="zh-CN" altLang="en-US" dirty="0" smtClean="0"/>
              <a:t>无法找到好执行计划，如果启用自动</a:t>
            </a:r>
            <a:r>
              <a:rPr lang="en-US" altLang="zh-CN" dirty="0" smtClean="0"/>
              <a:t>SQL</a:t>
            </a:r>
            <a:r>
              <a:rPr lang="zh-CN" altLang="en-US" dirty="0" smtClean="0"/>
              <a:t>调优集可以减低这种风险</a:t>
            </a:r>
            <a:endParaRPr lang="en-US" altLang="zh-CN" dirty="0" smtClean="0"/>
          </a:p>
          <a:p>
            <a:endParaRPr lang="en-US" altLang="zh-CN" dirty="0"/>
          </a:p>
          <a:p>
            <a:r>
              <a:rPr lang="zh-CN" altLang="en-US" dirty="0" smtClean="0"/>
              <a:t>不</a:t>
            </a:r>
            <a:r>
              <a:rPr lang="zh-CN" altLang="en-US" dirty="0"/>
              <a:t>应直接更改“</a:t>
            </a:r>
            <a:r>
              <a:rPr lang="en-US" altLang="zh-CN" dirty="0" err="1"/>
              <a:t>sql</a:t>
            </a:r>
            <a:r>
              <a:rPr lang="en-US" altLang="zh-CN" dirty="0"/>
              <a:t> </a:t>
            </a:r>
            <a:r>
              <a:rPr lang="zh-CN" altLang="en-US" dirty="0"/>
              <a:t>调优顾问</a:t>
            </a:r>
            <a:r>
              <a:rPr lang="zh-CN" altLang="en-US" dirty="0" smtClean="0"/>
              <a:t>”</a:t>
            </a:r>
            <a:r>
              <a:rPr lang="en-US" altLang="zh-CN" dirty="0" smtClean="0"/>
              <a:t>Client </a:t>
            </a:r>
            <a:r>
              <a:rPr lang="zh-CN" altLang="en-US" dirty="0" smtClean="0"/>
              <a:t>来</a:t>
            </a:r>
            <a:r>
              <a:rPr lang="zh-CN" altLang="en-US" dirty="0"/>
              <a:t>控制基线演变</a:t>
            </a:r>
            <a:r>
              <a:rPr lang="zh-CN" altLang="en-US" dirty="0" smtClean="0"/>
              <a:t>。</a:t>
            </a:r>
            <a:r>
              <a:rPr lang="zh-CN" altLang="en-US" dirty="0" smtClean="0"/>
              <a:t>而是</a:t>
            </a:r>
            <a:r>
              <a:rPr lang="zh-CN" altLang="en-US" dirty="0" smtClean="0"/>
              <a:t>修改</a:t>
            </a:r>
            <a:r>
              <a:rPr lang="en-US" altLang="zh-CN" dirty="0"/>
              <a:t>SYS_AUTO_SPM_EVOLVE_TASK</a:t>
            </a:r>
            <a:r>
              <a:rPr lang="zh-CN" altLang="en-US" dirty="0"/>
              <a:t>顾问任务的参数</a:t>
            </a:r>
            <a:r>
              <a:rPr lang="zh-CN" altLang="en-US" dirty="0" smtClean="0"/>
              <a:t>。</a:t>
            </a:r>
            <a:endParaRPr lang="en-US" altLang="zh-CN" dirty="0" smtClean="0"/>
          </a:p>
          <a:p>
            <a:endParaRPr lang="en-US" altLang="zh-CN" dirty="0" smtClean="0"/>
          </a:p>
          <a:p>
            <a:endParaRPr lang="zh-CN" altLang="en-US" dirty="0"/>
          </a:p>
          <a:p>
            <a:endParaRPr lang="en-US" altLang="zh-CN" dirty="0" smtClean="0"/>
          </a:p>
          <a:p>
            <a:endParaRPr lang="zh-CN" altLang="en-US" dirty="0"/>
          </a:p>
        </p:txBody>
      </p:sp>
      <p:pic>
        <p:nvPicPr>
          <p:cNvPr id="6" name="图片 5"/>
          <p:cNvPicPr>
            <a:picLocks noChangeAspect="1"/>
          </p:cNvPicPr>
          <p:nvPr/>
        </p:nvPicPr>
        <p:blipFill>
          <a:blip r:embed="rId3"/>
          <a:stretch>
            <a:fillRect/>
          </a:stretch>
        </p:blipFill>
        <p:spPr>
          <a:xfrm>
            <a:off x="6236063" y="1198081"/>
            <a:ext cx="5198464" cy="4982126"/>
          </a:xfrm>
          <a:prstGeom prst="rect">
            <a:avLst/>
          </a:prstGeom>
        </p:spPr>
      </p:pic>
      <p:cxnSp>
        <p:nvCxnSpPr>
          <p:cNvPr id="8" name="直接连接符 7"/>
          <p:cNvCxnSpPr/>
          <p:nvPr/>
        </p:nvCxnSpPr>
        <p:spPr>
          <a:xfrm>
            <a:off x="10402432" y="4517680"/>
            <a:ext cx="887240" cy="9053"/>
          </a:xfrm>
          <a:prstGeom prst="line">
            <a:avLst/>
          </a:prstGeom>
        </p:spPr>
        <p:style>
          <a:lnRef idx="3">
            <a:schemeClr val="accent2"/>
          </a:lnRef>
          <a:fillRef idx="0">
            <a:schemeClr val="accent2"/>
          </a:fillRef>
          <a:effectRef idx="2">
            <a:schemeClr val="accent2"/>
          </a:effectRef>
          <a:fontRef idx="minor">
            <a:schemeClr val="tx1"/>
          </a:fontRef>
        </p:style>
      </p:cxnSp>
      <p:pic>
        <p:nvPicPr>
          <p:cNvPr id="9" name="图片 8"/>
          <p:cNvPicPr>
            <a:picLocks noChangeAspect="1"/>
          </p:cNvPicPr>
          <p:nvPr/>
        </p:nvPicPr>
        <p:blipFill>
          <a:blip r:embed="rId4"/>
          <a:stretch>
            <a:fillRect/>
          </a:stretch>
        </p:blipFill>
        <p:spPr>
          <a:xfrm>
            <a:off x="7784231" y="1648720"/>
            <a:ext cx="3650296" cy="4145639"/>
          </a:xfrm>
          <a:prstGeom prst="rect">
            <a:avLst/>
          </a:prstGeom>
        </p:spPr>
      </p:pic>
      <p:pic>
        <p:nvPicPr>
          <p:cNvPr id="12" name="图片 11"/>
          <p:cNvPicPr>
            <a:picLocks noChangeAspect="1"/>
          </p:cNvPicPr>
          <p:nvPr/>
        </p:nvPicPr>
        <p:blipFill>
          <a:blip r:embed="rId5"/>
          <a:stretch>
            <a:fillRect/>
          </a:stretch>
        </p:blipFill>
        <p:spPr>
          <a:xfrm>
            <a:off x="7447798" y="4149735"/>
            <a:ext cx="3583630" cy="2030472"/>
          </a:xfrm>
          <a:prstGeom prst="rect">
            <a:avLst/>
          </a:prstGeom>
        </p:spPr>
      </p:pic>
      <p:sp>
        <p:nvSpPr>
          <p:cNvPr id="4" name="矩形 3"/>
          <p:cNvSpPr/>
          <p:nvPr/>
        </p:nvSpPr>
        <p:spPr>
          <a:xfrm>
            <a:off x="11031428" y="991063"/>
            <a:ext cx="516488" cy="369332"/>
          </a:xfrm>
          <a:prstGeom prst="rect">
            <a:avLst/>
          </a:prstGeom>
          <a:solidFill>
            <a:srgbClr val="FF0000"/>
          </a:solidFill>
        </p:spPr>
        <p:txBody>
          <a:bodyPr wrap="none">
            <a:spAutoFit/>
          </a:bodyPr>
          <a:lstStyle/>
          <a:p>
            <a:r>
              <a:rPr lang="en-US" altLang="zh-CN" dirty="0"/>
              <a:t>12c</a:t>
            </a:r>
          </a:p>
        </p:txBody>
      </p:sp>
      <p:sp>
        <p:nvSpPr>
          <p:cNvPr id="5" name="灯片编号占位符 4"/>
          <p:cNvSpPr>
            <a:spLocks noGrp="1"/>
          </p:cNvSpPr>
          <p:nvPr>
            <p:ph type="sldNum" sz="quarter" idx="12"/>
          </p:nvPr>
        </p:nvSpPr>
        <p:spPr/>
        <p:txBody>
          <a:bodyPr/>
          <a:lstStyle/>
          <a:p>
            <a:fld id="{E4F376F3-DBFC-4EA6-8A6A-A06A14708E16}" type="slidenum">
              <a:rPr lang="zh-CN" altLang="en-US" smtClean="0"/>
              <a:t>33</a:t>
            </a:fld>
            <a:endParaRPr lang="zh-CN" altLang="en-US"/>
          </a:p>
        </p:txBody>
      </p:sp>
      <p:sp>
        <p:nvSpPr>
          <p:cNvPr id="7" name="页脚占位符 6"/>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6432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SPM </a:t>
            </a:r>
            <a:r>
              <a:rPr lang="zh-CN" altLang="en-US" dirty="0"/>
              <a:t>自动</a:t>
            </a:r>
            <a:r>
              <a:rPr lang="zh-CN" altLang="en-US" dirty="0" smtClean="0"/>
              <a:t>捕获</a:t>
            </a:r>
            <a:r>
              <a:rPr lang="en-US" altLang="zh-CN" dirty="0" smtClean="0"/>
              <a:t>VS</a:t>
            </a:r>
            <a:r>
              <a:rPr lang="zh-CN" altLang="en-US" dirty="0" smtClean="0"/>
              <a:t>自动 </a:t>
            </a:r>
            <a:r>
              <a:rPr lang="en-US" altLang="zh-CN" dirty="0"/>
              <a:t>SPM </a:t>
            </a:r>
            <a:endParaRPr lang="zh-CN" altLang="en-US" dirty="0"/>
          </a:p>
        </p:txBody>
      </p:sp>
      <p:sp>
        <p:nvSpPr>
          <p:cNvPr id="3" name="内容占位符 2"/>
          <p:cNvSpPr>
            <a:spLocks noGrp="1"/>
          </p:cNvSpPr>
          <p:nvPr>
            <p:ph idx="1"/>
          </p:nvPr>
        </p:nvSpPr>
        <p:spPr/>
        <p:txBody>
          <a:bodyPr>
            <a:normAutofit fontScale="77500" lnSpcReduction="20000"/>
          </a:bodyPr>
          <a:lstStyle/>
          <a:p>
            <a:pPr>
              <a:lnSpc>
                <a:spcPct val="120000"/>
              </a:lnSpc>
            </a:pPr>
            <a:r>
              <a:rPr lang="en-US" altLang="zh-CN" sz="2600" dirty="0">
                <a:latin typeface="+mn-ea"/>
              </a:rPr>
              <a:t>SQL </a:t>
            </a:r>
            <a:r>
              <a:rPr lang="zh-CN" altLang="en-US" sz="2600" dirty="0">
                <a:latin typeface="+mn-ea"/>
              </a:rPr>
              <a:t>计划管理 </a:t>
            </a:r>
            <a:r>
              <a:rPr lang="en-US" altLang="zh-CN" sz="2600" dirty="0">
                <a:latin typeface="+mn-ea"/>
              </a:rPr>
              <a:t>(SPM) </a:t>
            </a:r>
            <a:r>
              <a:rPr lang="zh-CN" altLang="en-US" sz="2600" dirty="0">
                <a:latin typeface="+mn-ea"/>
              </a:rPr>
              <a:t>自动捕获通过将数据库</a:t>
            </a:r>
            <a:r>
              <a:rPr lang="zh-CN" altLang="en-US" sz="2600" dirty="0" smtClean="0">
                <a:latin typeface="+mn-ea"/>
              </a:rPr>
              <a:t>参</a:t>
            </a:r>
            <a:r>
              <a:rPr lang="zh-CN" altLang="en-US" sz="2600" dirty="0">
                <a:latin typeface="+mn-ea"/>
              </a:rPr>
              <a:t> </a:t>
            </a:r>
            <a:r>
              <a:rPr lang="en-US" altLang="zh-CN" sz="2600" i="1" dirty="0" err="1">
                <a:latin typeface="+mn-ea"/>
              </a:rPr>
              <a:t>optimizer_capture_sql_plan_baselines</a:t>
            </a:r>
            <a:r>
              <a:rPr lang="zh-CN" altLang="en-US" sz="2600" dirty="0">
                <a:latin typeface="+mn-ea"/>
              </a:rPr>
              <a:t>设置为 </a:t>
            </a:r>
            <a:r>
              <a:rPr lang="en-US" altLang="zh-CN" sz="2600" dirty="0" smtClean="0">
                <a:latin typeface="+mn-ea"/>
              </a:rPr>
              <a:t>TRUE</a:t>
            </a:r>
            <a:r>
              <a:rPr lang="zh-CN" altLang="en-US" sz="2600" dirty="0" smtClean="0">
                <a:latin typeface="+mn-ea"/>
              </a:rPr>
              <a:t>来</a:t>
            </a:r>
            <a:r>
              <a:rPr lang="zh-CN" altLang="en-US" sz="2600" dirty="0">
                <a:latin typeface="+mn-ea"/>
              </a:rPr>
              <a:t>启用 </a:t>
            </a:r>
            <a:r>
              <a:rPr lang="zh-CN" altLang="en-US" sz="2600" dirty="0" smtClean="0">
                <a:latin typeface="+mn-ea"/>
              </a:rPr>
              <a:t>。默认</a:t>
            </a:r>
            <a:r>
              <a:rPr lang="zh-CN" altLang="en-US" sz="2600" dirty="0">
                <a:latin typeface="+mn-ea"/>
              </a:rPr>
              <a:t>情况下， 会捕获在数据库中多次执行的</a:t>
            </a:r>
            <a:r>
              <a:rPr lang="zh-CN" altLang="en-US" sz="2600" b="1" dirty="0">
                <a:latin typeface="+mn-ea"/>
              </a:rPr>
              <a:t>所有</a:t>
            </a:r>
            <a:r>
              <a:rPr lang="en-US" altLang="zh-CN" sz="2600" dirty="0">
                <a:latin typeface="+mn-ea"/>
              </a:rPr>
              <a:t>SQL </a:t>
            </a:r>
            <a:r>
              <a:rPr lang="zh-CN" altLang="en-US" sz="2600" dirty="0">
                <a:latin typeface="+mn-ea"/>
              </a:rPr>
              <a:t>语句的</a:t>
            </a:r>
            <a:r>
              <a:rPr lang="zh-CN" altLang="en-US" sz="2600" b="1" dirty="0">
                <a:latin typeface="+mn-ea"/>
              </a:rPr>
              <a:t>所有</a:t>
            </a:r>
            <a:r>
              <a:rPr lang="zh-CN" altLang="en-US" sz="2600" dirty="0">
                <a:latin typeface="+mn-ea"/>
              </a:rPr>
              <a:t>计划</a:t>
            </a:r>
            <a:r>
              <a:rPr lang="zh-CN" altLang="en-US" sz="2600" dirty="0" smtClean="0">
                <a:latin typeface="+mn-ea"/>
              </a:rPr>
              <a:t>。</a:t>
            </a:r>
            <a:r>
              <a:rPr lang="en-US" altLang="zh-CN" sz="2600" dirty="0" smtClean="0">
                <a:latin typeface="+mn-ea"/>
              </a:rPr>
              <a:t>,</a:t>
            </a:r>
            <a:r>
              <a:rPr lang="zh-CN" altLang="en-US" sz="2600" dirty="0" smtClean="0">
                <a:latin typeface="+mn-ea"/>
              </a:rPr>
              <a:t>从 </a:t>
            </a:r>
            <a:r>
              <a:rPr lang="en-US" altLang="zh-CN" sz="2600" dirty="0" smtClean="0">
                <a:latin typeface="+mn-ea"/>
              </a:rPr>
              <a:t>12.2</a:t>
            </a:r>
            <a:r>
              <a:rPr lang="zh-CN" altLang="en-US" sz="2600" dirty="0" smtClean="0">
                <a:latin typeface="+mn-ea"/>
              </a:rPr>
              <a:t>开始</a:t>
            </a:r>
            <a:r>
              <a:rPr lang="zh-CN" altLang="en-US" sz="2600" dirty="0">
                <a:latin typeface="+mn-ea"/>
              </a:rPr>
              <a:t>，您可以指定过滤器来限制选择哪些 </a:t>
            </a:r>
            <a:r>
              <a:rPr lang="en-US" altLang="zh-CN" sz="2600" dirty="0">
                <a:latin typeface="+mn-ea"/>
              </a:rPr>
              <a:t>SQL </a:t>
            </a:r>
            <a:r>
              <a:rPr lang="zh-CN" altLang="en-US" sz="2600" dirty="0">
                <a:latin typeface="+mn-ea"/>
              </a:rPr>
              <a:t>语句。这是使用</a:t>
            </a:r>
            <a:r>
              <a:rPr lang="en-US" altLang="zh-CN" sz="2600" dirty="0">
                <a:latin typeface="+mn-ea"/>
                <a:hlinkClick r:id="rId2"/>
              </a:rPr>
              <a:t>DBMS_SPM.CONFIGURE API</a:t>
            </a:r>
            <a:r>
              <a:rPr lang="zh-CN" altLang="en-US" sz="2600" dirty="0">
                <a:latin typeface="+mn-ea"/>
              </a:rPr>
              <a:t>完成的 。一般来说，</a:t>
            </a:r>
            <a:r>
              <a:rPr lang="zh-CN" altLang="en-US" sz="2600" dirty="0" smtClean="0">
                <a:latin typeface="+mn-ea"/>
              </a:rPr>
              <a:t>您只需要捕获</a:t>
            </a:r>
            <a:r>
              <a:rPr lang="zh-CN" altLang="en-US" sz="2600" dirty="0">
                <a:latin typeface="+mn-ea"/>
              </a:rPr>
              <a:t>特定</a:t>
            </a:r>
            <a:r>
              <a:rPr lang="zh-CN" altLang="en-US" sz="2600" dirty="0" smtClean="0">
                <a:latin typeface="+mn-ea"/>
              </a:rPr>
              <a:t>应用程序</a:t>
            </a:r>
            <a:r>
              <a:rPr lang="en-US" altLang="zh-CN" sz="2600" dirty="0" smtClean="0">
                <a:latin typeface="+mn-ea"/>
              </a:rPr>
              <a:t>Schema</a:t>
            </a:r>
            <a:r>
              <a:rPr lang="zh-CN" altLang="en-US" sz="2600" dirty="0" smtClean="0">
                <a:latin typeface="+mn-ea"/>
              </a:rPr>
              <a:t>集</a:t>
            </a:r>
            <a:r>
              <a:rPr lang="zh-CN" altLang="en-US" sz="2600" dirty="0">
                <a:latin typeface="+mn-ea"/>
              </a:rPr>
              <a:t>的所有 </a:t>
            </a:r>
            <a:r>
              <a:rPr lang="en-US" altLang="zh-CN" sz="2600" dirty="0">
                <a:latin typeface="+mn-ea"/>
              </a:rPr>
              <a:t>SQL </a:t>
            </a:r>
            <a:r>
              <a:rPr lang="zh-CN" altLang="en-US" sz="2600" dirty="0">
                <a:latin typeface="+mn-ea"/>
              </a:rPr>
              <a:t>语句。</a:t>
            </a:r>
          </a:p>
          <a:p>
            <a:pPr>
              <a:lnSpc>
                <a:spcPct val="120000"/>
              </a:lnSpc>
            </a:pPr>
            <a:r>
              <a:rPr lang="zh-CN" altLang="en-US" sz="2600" dirty="0">
                <a:latin typeface="+mn-ea"/>
                <a:hlinkClick r:id="rId3"/>
              </a:rPr>
              <a:t>自动 </a:t>
            </a:r>
            <a:r>
              <a:rPr lang="en-US" altLang="zh-CN" sz="2600" dirty="0">
                <a:latin typeface="+mn-ea"/>
                <a:hlinkClick r:id="rId3"/>
              </a:rPr>
              <a:t>SPM </a:t>
            </a:r>
            <a:r>
              <a:rPr lang="zh-CN" altLang="en-US" sz="2600" dirty="0">
                <a:latin typeface="+mn-ea"/>
                <a:hlinkClick r:id="rId3"/>
              </a:rPr>
              <a:t>的</a:t>
            </a:r>
            <a:r>
              <a:rPr lang="zh-CN" altLang="en-US" sz="2600" dirty="0">
                <a:latin typeface="+mn-ea"/>
              </a:rPr>
              <a:t> 工作方式不同。它在 </a:t>
            </a:r>
            <a:r>
              <a:rPr lang="en-US" altLang="zh-CN" sz="2600" dirty="0">
                <a:latin typeface="+mn-ea"/>
              </a:rPr>
              <a:t>AWR </a:t>
            </a:r>
            <a:r>
              <a:rPr lang="zh-CN" altLang="en-US" sz="2600" dirty="0">
                <a:latin typeface="+mn-ea"/>
              </a:rPr>
              <a:t>和</a:t>
            </a:r>
            <a:r>
              <a:rPr lang="zh-CN" altLang="en-US" sz="2600" dirty="0">
                <a:latin typeface="+mn-ea"/>
                <a:hlinkClick r:id="rId4"/>
              </a:rPr>
              <a:t>自动 </a:t>
            </a:r>
            <a:r>
              <a:rPr lang="en-US" altLang="zh-CN" sz="2600" dirty="0">
                <a:latin typeface="+mn-ea"/>
                <a:hlinkClick r:id="rId4"/>
              </a:rPr>
              <a:t>SQL </a:t>
            </a:r>
            <a:r>
              <a:rPr lang="zh-CN" altLang="en-US" sz="2600" dirty="0">
                <a:latin typeface="+mn-ea"/>
                <a:hlinkClick r:id="rId4"/>
              </a:rPr>
              <a:t>调优集</a:t>
            </a:r>
            <a:r>
              <a:rPr lang="zh-CN" altLang="en-US" sz="2600" dirty="0">
                <a:latin typeface="+mn-ea"/>
              </a:rPr>
              <a:t> </a:t>
            </a:r>
            <a:r>
              <a:rPr lang="en-US" altLang="zh-CN" sz="2600" dirty="0">
                <a:latin typeface="+mn-ea"/>
              </a:rPr>
              <a:t>(ASTS) </a:t>
            </a:r>
            <a:r>
              <a:rPr lang="zh-CN" altLang="en-US" sz="2600" dirty="0">
                <a:latin typeface="+mn-ea"/>
              </a:rPr>
              <a:t>中查找，以识别占用大量资源的 </a:t>
            </a:r>
            <a:r>
              <a:rPr lang="en-US" altLang="zh-CN" sz="2600" dirty="0">
                <a:latin typeface="+mn-ea"/>
              </a:rPr>
              <a:t>SQL </a:t>
            </a:r>
            <a:r>
              <a:rPr lang="zh-CN" altLang="en-US" sz="2600" dirty="0">
                <a:latin typeface="+mn-ea"/>
              </a:rPr>
              <a:t>语句。然后，它会在游标缓存、</a:t>
            </a:r>
            <a:r>
              <a:rPr lang="en-US" altLang="zh-CN" sz="2600" dirty="0">
                <a:latin typeface="+mn-ea"/>
              </a:rPr>
              <a:t>AWR </a:t>
            </a:r>
            <a:r>
              <a:rPr lang="zh-CN" altLang="en-US" sz="2600" dirty="0">
                <a:latin typeface="+mn-ea"/>
              </a:rPr>
              <a:t>历史记录和 </a:t>
            </a:r>
            <a:r>
              <a:rPr lang="en-US" altLang="zh-CN" sz="2600" dirty="0">
                <a:latin typeface="+mn-ea"/>
              </a:rPr>
              <a:t>ASTS </a:t>
            </a:r>
            <a:r>
              <a:rPr lang="zh-CN" altLang="en-US" sz="2600" dirty="0">
                <a:latin typeface="+mn-ea"/>
              </a:rPr>
              <a:t>中寻找替代的 </a:t>
            </a:r>
            <a:r>
              <a:rPr lang="en-US" altLang="zh-CN" sz="2600" dirty="0">
                <a:latin typeface="+mn-ea"/>
              </a:rPr>
              <a:t>SQL </a:t>
            </a:r>
            <a:r>
              <a:rPr lang="zh-CN" altLang="en-US" sz="2600" dirty="0">
                <a:latin typeface="+mn-ea"/>
              </a:rPr>
              <a:t>执行计划。这些替代计划是在后台使用 </a:t>
            </a:r>
            <a:r>
              <a:rPr lang="en-US" altLang="zh-CN" sz="2600" dirty="0">
                <a:latin typeface="+mn-ea"/>
              </a:rPr>
              <a:t>SPM </a:t>
            </a:r>
            <a:r>
              <a:rPr lang="zh-CN" altLang="en-US" sz="2600" dirty="0">
                <a:latin typeface="+mn-ea"/>
              </a:rPr>
              <a:t>进化顾问</a:t>
            </a:r>
            <a:r>
              <a:rPr lang="zh-CN" altLang="en-US" sz="2600" dirty="0" smtClean="0">
                <a:latin typeface="+mn-ea"/>
              </a:rPr>
              <a:t>任务测试</a:t>
            </a:r>
            <a:r>
              <a:rPr lang="zh-CN" altLang="en-US" sz="2600" dirty="0">
                <a:latin typeface="+mn-ea"/>
              </a:rPr>
              <a:t>执行的。如果发现特定计划比当前计划执行得更好，则将创建 </a:t>
            </a:r>
            <a:r>
              <a:rPr lang="en-US" altLang="zh-CN" sz="2600" dirty="0">
                <a:latin typeface="+mn-ea"/>
              </a:rPr>
              <a:t>SQL </a:t>
            </a:r>
            <a:r>
              <a:rPr lang="zh-CN" altLang="en-US" sz="2600" dirty="0">
                <a:latin typeface="+mn-ea"/>
              </a:rPr>
              <a:t>计划基线以执行更好的计划。通过这种方式，自动 </a:t>
            </a:r>
            <a:r>
              <a:rPr lang="en-US" altLang="zh-CN" sz="2600" dirty="0">
                <a:latin typeface="+mn-ea"/>
              </a:rPr>
              <a:t>SPM </a:t>
            </a:r>
            <a:r>
              <a:rPr lang="zh-CN" altLang="en-US" sz="2600" dirty="0">
                <a:latin typeface="+mn-ea"/>
              </a:rPr>
              <a:t>会查找单个查询性能回归并修复它们。</a:t>
            </a:r>
          </a:p>
          <a:p>
            <a:endParaRPr lang="en-US" altLang="zh-CN" b="1" dirty="0" smtClean="0"/>
          </a:p>
          <a:p>
            <a:r>
              <a:rPr lang="en-US" altLang="zh-CN" b="1" dirty="0" smtClean="0"/>
              <a:t>SPM </a:t>
            </a:r>
            <a:r>
              <a:rPr lang="zh-CN" altLang="en-US" b="1" dirty="0"/>
              <a:t>自动捕获</a:t>
            </a:r>
            <a:r>
              <a:rPr lang="zh-CN" altLang="en-US" dirty="0"/>
              <a:t>主动保护 </a:t>
            </a:r>
            <a:r>
              <a:rPr lang="en-US" altLang="zh-CN" dirty="0"/>
              <a:t>SQL </a:t>
            </a:r>
            <a:r>
              <a:rPr lang="zh-CN" altLang="en-US" dirty="0"/>
              <a:t>语句免于性能下降，旨在广泛或完整地覆盖应用程序使用的 </a:t>
            </a:r>
            <a:r>
              <a:rPr lang="en-US" altLang="zh-CN" dirty="0"/>
              <a:t>SQL </a:t>
            </a:r>
            <a:r>
              <a:rPr lang="zh-CN" altLang="en-US" dirty="0"/>
              <a:t>语句。</a:t>
            </a:r>
          </a:p>
          <a:p>
            <a:r>
              <a:rPr lang="zh-CN" altLang="en-US" b="1" dirty="0"/>
              <a:t>自动 </a:t>
            </a:r>
            <a:r>
              <a:rPr lang="en-US" altLang="zh-CN" b="1" dirty="0"/>
              <a:t>SPM</a:t>
            </a:r>
            <a:r>
              <a:rPr lang="zh-CN" altLang="en-US" dirty="0"/>
              <a:t>查找单个 </a:t>
            </a:r>
            <a:r>
              <a:rPr lang="en-US" altLang="zh-CN" dirty="0"/>
              <a:t>SQL </a:t>
            </a:r>
            <a:r>
              <a:rPr lang="zh-CN" altLang="en-US" dirty="0"/>
              <a:t>语句性能回归并使用一组有针对性的 </a:t>
            </a:r>
            <a:r>
              <a:rPr lang="en-US" altLang="zh-CN" dirty="0"/>
              <a:t>SQL </a:t>
            </a:r>
            <a:r>
              <a:rPr lang="zh-CN" altLang="en-US" dirty="0"/>
              <a:t>计划基线修复它们。</a:t>
            </a:r>
          </a:p>
          <a:p>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34</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50824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Tuning </a:t>
            </a:r>
            <a:r>
              <a:rPr lang="en-US" altLang="zh-CN" dirty="0" smtClean="0"/>
              <a:t>Set</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smtClean="0"/>
              <a:t>Since </a:t>
            </a:r>
            <a:r>
              <a:rPr lang="zh-CN" altLang="en-US" dirty="0"/>
              <a:t> </a:t>
            </a:r>
            <a:r>
              <a:rPr lang="en-US" altLang="zh-CN" dirty="0"/>
              <a:t>19.7  19.7</a:t>
            </a:r>
            <a:r>
              <a:rPr lang="zh-CN" altLang="en-US" dirty="0"/>
              <a:t>默认启用，后续</a:t>
            </a:r>
            <a:r>
              <a:rPr lang="en-US" altLang="zh-CN" dirty="0"/>
              <a:t>RU</a:t>
            </a:r>
            <a:r>
              <a:rPr lang="zh-CN" altLang="en-US" dirty="0"/>
              <a:t>默认禁用</a:t>
            </a:r>
            <a:endParaRPr lang="en-US" altLang="zh-CN" dirty="0"/>
          </a:p>
          <a:p>
            <a:pPr marL="0" indent="0">
              <a:buNone/>
            </a:pPr>
            <a:endParaRPr lang="en-US" altLang="zh-CN" dirty="0"/>
          </a:p>
          <a:p>
            <a:r>
              <a:rPr lang="zh-CN" altLang="en-US" dirty="0"/>
              <a:t>它是一个系统维护的 </a:t>
            </a:r>
            <a:r>
              <a:rPr lang="en-US" altLang="zh-CN" dirty="0"/>
              <a:t>SQL </a:t>
            </a:r>
            <a:r>
              <a:rPr lang="zh-CN" altLang="en-US" dirty="0"/>
              <a:t>调优集，是历史 </a:t>
            </a:r>
            <a:r>
              <a:rPr lang="en-US" altLang="zh-CN" dirty="0"/>
              <a:t>SQL </a:t>
            </a:r>
            <a:r>
              <a:rPr lang="zh-CN" altLang="en-US" dirty="0"/>
              <a:t>性能指标和执行计划的非常有用的来源。您可以使用它</a:t>
            </a:r>
            <a:r>
              <a:rPr lang="zh-CN" altLang="en-US" dirty="0">
                <a:hlinkClick r:id="rId2"/>
              </a:rPr>
              <a:t>通过 </a:t>
            </a:r>
            <a:r>
              <a:rPr lang="en-US" altLang="zh-CN" dirty="0">
                <a:hlinkClick r:id="rId2"/>
              </a:rPr>
              <a:t>SQL </a:t>
            </a:r>
            <a:r>
              <a:rPr lang="zh-CN" altLang="en-US" dirty="0">
                <a:hlinkClick r:id="rId2"/>
              </a:rPr>
              <a:t>计划管理</a:t>
            </a:r>
            <a:r>
              <a:rPr lang="zh-CN" altLang="en-US" dirty="0"/>
              <a:t>非常快速地修复 </a:t>
            </a:r>
            <a:r>
              <a:rPr lang="en-US" altLang="zh-CN" dirty="0"/>
              <a:t>SQL </a:t>
            </a:r>
            <a:r>
              <a:rPr lang="zh-CN" altLang="en-US" dirty="0"/>
              <a:t>性能回归</a:t>
            </a:r>
            <a:r>
              <a:rPr lang="zh-CN" altLang="en-US" dirty="0" smtClean="0"/>
              <a:t>。</a:t>
            </a:r>
            <a:endParaRPr lang="en-US" altLang="zh-CN" dirty="0" smtClean="0"/>
          </a:p>
          <a:p>
            <a:r>
              <a:rPr lang="en-US" altLang="zh-CN" dirty="0"/>
              <a:t>ASTS </a:t>
            </a:r>
            <a:r>
              <a:rPr lang="zh-CN" altLang="en-US" dirty="0"/>
              <a:t>是 </a:t>
            </a:r>
            <a:r>
              <a:rPr lang="en-US" altLang="zh-CN" dirty="0"/>
              <a:t>SQL </a:t>
            </a:r>
            <a:r>
              <a:rPr lang="zh-CN" altLang="en-US" dirty="0"/>
              <a:t>执行计划和 </a:t>
            </a:r>
            <a:r>
              <a:rPr lang="en-US" altLang="zh-CN" dirty="0"/>
              <a:t>SQL </a:t>
            </a:r>
            <a:r>
              <a:rPr lang="zh-CN" altLang="en-US" dirty="0"/>
              <a:t>语句性能指标的历史记录。它与自动工作负载存储库 </a:t>
            </a:r>
            <a:r>
              <a:rPr lang="en-US" altLang="zh-CN" dirty="0"/>
              <a:t>(AWR) </a:t>
            </a:r>
            <a:r>
              <a:rPr lang="zh-CN" altLang="en-US" dirty="0"/>
              <a:t>不同，因为它不限于消耗大量系统资源的语句。随着时间的推移，</a:t>
            </a:r>
            <a:r>
              <a:rPr lang="en-US" altLang="zh-CN" dirty="0"/>
              <a:t>ASTS </a:t>
            </a:r>
            <a:r>
              <a:rPr lang="zh-CN" altLang="en-US" dirty="0"/>
              <a:t>将包括系统上看到的所有查询的示例，但它确实对不可重用语句的集合施加了限制，例如临时查询或使用文字而不是绑定变量的语句。 </a:t>
            </a:r>
            <a:br>
              <a:rPr lang="zh-CN" altLang="en-US" dirty="0"/>
            </a:br>
            <a:r>
              <a:rPr lang="zh-CN" altLang="en-US" dirty="0"/>
              <a:t/>
            </a:r>
            <a:br>
              <a:rPr lang="zh-CN" altLang="en-US" dirty="0"/>
            </a:br>
            <a:r>
              <a:rPr lang="en-US" altLang="zh-CN" dirty="0"/>
              <a:t>ASTS </a:t>
            </a:r>
            <a:r>
              <a:rPr lang="zh-CN" altLang="en-US" dirty="0"/>
              <a:t>是 </a:t>
            </a:r>
            <a:r>
              <a:rPr lang="en-US" altLang="zh-CN" dirty="0"/>
              <a:t>AWR </a:t>
            </a:r>
            <a:r>
              <a:rPr lang="zh-CN" altLang="en-US" dirty="0"/>
              <a:t>的补充，被视为 </a:t>
            </a:r>
            <a:r>
              <a:rPr lang="en-US" altLang="zh-CN" dirty="0"/>
              <a:t>Oracle </a:t>
            </a:r>
            <a:r>
              <a:rPr lang="zh-CN" altLang="en-US" dirty="0"/>
              <a:t>数据库的类似核心可管理性基础架构</a:t>
            </a:r>
            <a:r>
              <a:rPr lang="zh-CN" altLang="en-US" dirty="0" smtClean="0"/>
              <a:t>。</a:t>
            </a:r>
            <a:endParaRPr lang="en-US" altLang="zh-CN" dirty="0" smtClean="0"/>
          </a:p>
          <a:p>
            <a:r>
              <a:rPr lang="en-US" altLang="zh-CN" dirty="0"/>
              <a:t>ASTS </a:t>
            </a:r>
            <a:r>
              <a:rPr lang="zh-CN" altLang="en-US" dirty="0"/>
              <a:t>对于诊断和潜在地纠正 </a:t>
            </a:r>
            <a:r>
              <a:rPr lang="en-US" altLang="zh-CN" dirty="0"/>
              <a:t>SQL </a:t>
            </a:r>
            <a:r>
              <a:rPr lang="zh-CN" altLang="en-US" dirty="0"/>
              <a:t>性能回归特别有用</a:t>
            </a:r>
            <a:r>
              <a:rPr lang="zh-CN" altLang="en-US" dirty="0" smtClean="0"/>
              <a:t>。</a:t>
            </a:r>
            <a:endParaRPr lang="en-US" altLang="zh-CN" dirty="0" smtClean="0"/>
          </a:p>
          <a:p>
            <a:r>
              <a:rPr lang="en-US" altLang="zh-CN" dirty="0"/>
              <a:t>ASTS </a:t>
            </a:r>
            <a:r>
              <a:rPr lang="zh-CN" altLang="en-US" dirty="0"/>
              <a:t>是自我维护的，无需对其进行配置。 </a:t>
            </a:r>
            <a:r>
              <a:rPr lang="en-US" altLang="zh-CN" dirty="0"/>
              <a:t>Oracle </a:t>
            </a:r>
            <a:r>
              <a:rPr lang="zh-CN" altLang="en-US" dirty="0"/>
              <a:t>建议启用它，但如果愿意，也可以禁用它。</a:t>
            </a:r>
            <a:endParaRPr lang="en-US" altLang="zh-CN" dirty="0" smtClean="0"/>
          </a:p>
          <a:p>
            <a:pPr marL="457200" lvl="1" indent="0">
              <a:buNone/>
            </a:pPr>
            <a:r>
              <a:rPr lang="en-US" altLang="zh-CN" dirty="0" err="1" smtClean="0"/>
              <a:t>DBMS_Auto_Task_Admin.Enable</a:t>
            </a:r>
            <a:r>
              <a:rPr lang="en-US" altLang="zh-CN" dirty="0" smtClean="0"/>
              <a:t>/disable</a:t>
            </a:r>
          </a:p>
          <a:p>
            <a:r>
              <a:rPr lang="zh-CN" altLang="en-US" dirty="0"/>
              <a:t>正常系统的资源利用率可以忽略不计，大多数情况下可以忽略；这对于空间和 </a:t>
            </a:r>
            <a:r>
              <a:rPr lang="en-US" altLang="zh-CN" dirty="0"/>
              <a:t>CPU </a:t>
            </a:r>
            <a:r>
              <a:rPr lang="zh-CN" altLang="en-US" dirty="0"/>
              <a:t>消耗都是如此</a:t>
            </a:r>
            <a:r>
              <a:rPr lang="zh-CN" altLang="en-US" dirty="0" smtClean="0"/>
              <a:t>。</a:t>
            </a:r>
            <a:endParaRPr lang="en-US" altLang="zh-CN" dirty="0" smtClean="0"/>
          </a:p>
          <a:p>
            <a:r>
              <a:rPr lang="en-US" altLang="zh-CN" dirty="0"/>
              <a:t>Automatic SQL Tuning Sets (ASTS) 19c RU 19.7 Onwards (Doc ID </a:t>
            </a:r>
            <a:r>
              <a:rPr lang="en-US" altLang="zh-CN" dirty="0">
                <a:hlinkClick r:id="rId3"/>
              </a:rPr>
              <a:t>2686869.1</a:t>
            </a:r>
            <a:r>
              <a:rPr lang="en-US" altLang="zh-CN" dirty="0"/>
              <a:t>)</a:t>
            </a:r>
          </a:p>
          <a:p>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35</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19107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endParaRPr lang="zh-CN" altLang="en-US" dirty="0"/>
          </a:p>
        </p:txBody>
      </p:sp>
      <p:sp>
        <p:nvSpPr>
          <p:cNvPr id="3" name="内容占位符 2"/>
          <p:cNvSpPr>
            <a:spLocks noGrp="1"/>
          </p:cNvSpPr>
          <p:nvPr>
            <p:ph idx="1"/>
          </p:nvPr>
        </p:nvSpPr>
        <p:spPr>
          <a:xfrm>
            <a:off x="838200" y="1557743"/>
            <a:ext cx="10515600" cy="4327010"/>
          </a:xfrm>
        </p:spPr>
        <p:txBody>
          <a:bodyPr>
            <a:normAutofit/>
          </a:bodyPr>
          <a:lstStyle/>
          <a:p>
            <a:r>
              <a:rPr lang="zh-CN" altLang="en-US" sz="2000" dirty="0" smtClean="0"/>
              <a:t>通过</a:t>
            </a:r>
            <a:r>
              <a:rPr lang="zh-CN" altLang="en-US" sz="2000" dirty="0"/>
              <a:t>使用 </a:t>
            </a:r>
            <a:r>
              <a:rPr lang="en-US" altLang="zh-CN" sz="2000" dirty="0" smtClean="0"/>
              <a:t>Oracle </a:t>
            </a:r>
            <a:r>
              <a:rPr lang="en-US" altLang="zh-CN" sz="2000" dirty="0"/>
              <a:t>Resource Manager</a:t>
            </a:r>
            <a:r>
              <a:rPr lang="zh-CN" altLang="en-US" sz="2000" dirty="0"/>
              <a:t>，您可以调节和限制 </a:t>
            </a:r>
            <a:r>
              <a:rPr lang="en-US" altLang="zh-CN" sz="2000" dirty="0"/>
              <a:t>CPU </a:t>
            </a:r>
            <a:r>
              <a:rPr lang="zh-CN" altLang="en-US" sz="2000" dirty="0"/>
              <a:t>和 </a:t>
            </a:r>
            <a:r>
              <a:rPr lang="en-US" altLang="zh-CN" sz="2000" dirty="0"/>
              <a:t>I/O </a:t>
            </a:r>
            <a:r>
              <a:rPr lang="zh-CN" altLang="en-US" sz="2000" dirty="0"/>
              <a:t>等资源的使用</a:t>
            </a:r>
            <a:r>
              <a:rPr lang="zh-CN" altLang="en-US" sz="2000" dirty="0" smtClean="0"/>
              <a:t>。您</a:t>
            </a:r>
            <a:r>
              <a:rPr lang="zh-CN" altLang="en-US" sz="2000" dirty="0"/>
              <a:t>可以阻止执行任何超过定义阈值的长时间运行的查询</a:t>
            </a:r>
            <a:r>
              <a:rPr lang="zh-CN" altLang="en-US" sz="2000" dirty="0" smtClean="0"/>
              <a:t>。</a:t>
            </a:r>
            <a:endParaRPr lang="en-US" altLang="zh-CN" sz="2000" dirty="0" smtClean="0"/>
          </a:p>
          <a:p>
            <a:r>
              <a:rPr lang="en-US" altLang="zh-CN" sz="2000" dirty="0"/>
              <a:t>SQL </a:t>
            </a:r>
            <a:r>
              <a:rPr lang="zh-CN" altLang="en-US" sz="2000" dirty="0"/>
              <a:t>隔离是 </a:t>
            </a:r>
            <a:r>
              <a:rPr lang="en-US" altLang="zh-CN" sz="2000" dirty="0"/>
              <a:t>19c </a:t>
            </a:r>
            <a:r>
              <a:rPr lang="zh-CN" altLang="en-US" sz="2000" dirty="0"/>
              <a:t>版的一项功能，可用于消除失控查询的开销。失控查询最终会被</a:t>
            </a:r>
            <a:r>
              <a:rPr lang="zh-CN" altLang="en-US" sz="2000" dirty="0" smtClean="0"/>
              <a:t>资源管理器</a:t>
            </a:r>
            <a:r>
              <a:rPr lang="zh-CN" altLang="en-US" sz="2000" b="1" dirty="0" smtClean="0">
                <a:solidFill>
                  <a:srgbClr val="FFC000"/>
                </a:solidFill>
              </a:rPr>
              <a:t>自动</a:t>
            </a:r>
            <a:r>
              <a:rPr lang="zh-CN" altLang="en-US" sz="2000" dirty="0" smtClean="0"/>
              <a:t>终止</a:t>
            </a:r>
            <a:endParaRPr lang="en-US" altLang="zh-CN" sz="2000" dirty="0" smtClean="0"/>
          </a:p>
          <a:p>
            <a:endParaRPr lang="en-US" altLang="zh-CN" sz="2000" dirty="0"/>
          </a:p>
          <a:p>
            <a:r>
              <a:rPr lang="zh-CN" altLang="en-US" sz="2000" dirty="0"/>
              <a:t>仅适用于 </a:t>
            </a:r>
            <a:r>
              <a:rPr lang="en-US" altLang="zh-CN" sz="2000" dirty="0" err="1"/>
              <a:t>Exadata</a:t>
            </a:r>
            <a:r>
              <a:rPr lang="zh-CN" altLang="en-US" sz="2000" dirty="0"/>
              <a:t>（集成系统上的 </a:t>
            </a:r>
            <a:r>
              <a:rPr lang="en-US" altLang="zh-CN" sz="2000" dirty="0"/>
              <a:t>Oracle </a:t>
            </a:r>
            <a:r>
              <a:rPr lang="zh-CN" altLang="en-US" sz="2000" dirty="0"/>
              <a:t>数据库企业版</a:t>
            </a:r>
            <a:r>
              <a:rPr lang="zh-CN" altLang="en-US" sz="2000" dirty="0" smtClean="0"/>
              <a:t>）和 </a:t>
            </a:r>
            <a:r>
              <a:rPr lang="en-US" altLang="zh-CN" sz="2000" dirty="0"/>
              <a:t>DBCS/</a:t>
            </a:r>
            <a:r>
              <a:rPr lang="en-US" altLang="zh-CN" sz="2000" dirty="0" err="1"/>
              <a:t>ExaCS</a:t>
            </a:r>
            <a:r>
              <a:rPr lang="zh-CN" altLang="en-US" sz="2000" dirty="0"/>
              <a:t>（</a:t>
            </a:r>
            <a:r>
              <a:rPr lang="en-US" altLang="zh-CN" sz="2000" dirty="0"/>
              <a:t>Oracle </a:t>
            </a:r>
            <a:r>
              <a:rPr lang="zh-CN" altLang="en-US" sz="2000" dirty="0"/>
              <a:t>数据库 </a:t>
            </a:r>
            <a:r>
              <a:rPr lang="en-US" altLang="zh-CN" sz="2000" dirty="0" err="1"/>
              <a:t>Exadata</a:t>
            </a:r>
            <a:r>
              <a:rPr lang="en-US" altLang="zh-CN" sz="2000" dirty="0"/>
              <a:t> </a:t>
            </a:r>
            <a:r>
              <a:rPr lang="zh-CN" altLang="en-US" sz="2000" dirty="0"/>
              <a:t>云服务</a:t>
            </a:r>
            <a:r>
              <a:rPr lang="zh-CN" altLang="en-US" sz="2000" dirty="0" smtClean="0"/>
              <a:t>），为了</a:t>
            </a:r>
            <a:r>
              <a:rPr lang="zh-CN" altLang="en-US" sz="2000" dirty="0"/>
              <a:t>测试这一点</a:t>
            </a:r>
            <a:r>
              <a:rPr lang="zh-CN" altLang="en-US" sz="2000" dirty="0" smtClean="0"/>
              <a:t>，配置隐藏参数</a:t>
            </a:r>
            <a:endParaRPr lang="en-US" altLang="zh-CN" sz="2000" dirty="0" smtClean="0"/>
          </a:p>
          <a:p>
            <a:pPr marL="0" indent="0">
              <a:buNone/>
            </a:pPr>
            <a:r>
              <a:rPr lang="en-US" altLang="zh-CN" sz="2000" dirty="0"/>
              <a:t> </a:t>
            </a:r>
            <a:r>
              <a:rPr lang="en-US" altLang="zh-CN" sz="2000" dirty="0" smtClean="0"/>
              <a:t>    </a:t>
            </a:r>
            <a:r>
              <a:rPr lang="en-US" altLang="zh-CN" sz="2000" dirty="0" smtClean="0">
                <a:solidFill>
                  <a:srgbClr val="00B050"/>
                </a:solidFill>
              </a:rPr>
              <a:t>Alter </a:t>
            </a:r>
            <a:r>
              <a:rPr lang="en-US" altLang="zh-CN" sz="2000" dirty="0">
                <a:solidFill>
                  <a:srgbClr val="00B050"/>
                </a:solidFill>
              </a:rPr>
              <a:t>system set"_</a:t>
            </a:r>
            <a:r>
              <a:rPr lang="en-US" altLang="zh-CN" sz="2000" dirty="0" err="1">
                <a:solidFill>
                  <a:srgbClr val="00B050"/>
                </a:solidFill>
              </a:rPr>
              <a:t>exadata_feature_on</a:t>
            </a:r>
            <a:r>
              <a:rPr lang="en-US" altLang="zh-CN" sz="2000" dirty="0">
                <a:solidFill>
                  <a:srgbClr val="00B050"/>
                </a:solidFill>
              </a:rPr>
              <a:t>"=true scope=</a:t>
            </a:r>
            <a:r>
              <a:rPr lang="en-US" altLang="zh-CN" sz="2000" dirty="0" err="1">
                <a:solidFill>
                  <a:srgbClr val="00B050"/>
                </a:solidFill>
              </a:rPr>
              <a:t>spfile</a:t>
            </a:r>
            <a:r>
              <a:rPr lang="en-US" altLang="zh-CN" sz="2000" dirty="0">
                <a:solidFill>
                  <a:srgbClr val="00B050"/>
                </a:solidFill>
              </a:rPr>
              <a:t>;</a:t>
            </a:r>
            <a:endParaRPr lang="zh-CN" altLang="en-US" sz="2000" dirty="0">
              <a:solidFill>
                <a:srgbClr val="00B050"/>
              </a:solidFill>
            </a:endParaRPr>
          </a:p>
        </p:txBody>
      </p:sp>
      <p:sp>
        <p:nvSpPr>
          <p:cNvPr id="4" name="灯片编号占位符 3"/>
          <p:cNvSpPr>
            <a:spLocks noGrp="1"/>
          </p:cNvSpPr>
          <p:nvPr>
            <p:ph type="sldNum" sz="quarter" idx="12"/>
          </p:nvPr>
        </p:nvSpPr>
        <p:spPr/>
        <p:txBody>
          <a:bodyPr/>
          <a:lstStyle/>
          <a:p>
            <a:fld id="{E4F376F3-DBFC-4EA6-8A6A-A06A14708E16}" type="slidenum">
              <a:rPr lang="zh-CN" altLang="en-US" smtClean="0"/>
              <a:t>36</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787852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p>
        </p:txBody>
      </p:sp>
      <p:sp>
        <p:nvSpPr>
          <p:cNvPr id="3" name="内容占位符 2"/>
          <p:cNvSpPr>
            <a:spLocks noGrp="1"/>
          </p:cNvSpPr>
          <p:nvPr>
            <p:ph idx="1"/>
          </p:nvPr>
        </p:nvSpPr>
        <p:spPr/>
        <p:txBody>
          <a:bodyPr>
            <a:normAutofit/>
          </a:bodyPr>
          <a:lstStyle/>
          <a:p>
            <a:r>
              <a:rPr lang="zh-CN" altLang="en-US" sz="2400" dirty="0" smtClean="0"/>
              <a:t>手动</a:t>
            </a:r>
            <a:endParaRPr lang="en-US" altLang="zh-CN" sz="2400" dirty="0" smtClean="0"/>
          </a:p>
          <a:p>
            <a:pPr lvl="1"/>
            <a:r>
              <a:rPr lang="en-US" altLang="zh-CN" sz="2000" dirty="0"/>
              <a:t>DBMS_SQLQ </a:t>
            </a:r>
            <a:r>
              <a:rPr lang="zh-CN" altLang="en-US" sz="2000" dirty="0" smtClean="0"/>
              <a:t>指定 </a:t>
            </a:r>
            <a:r>
              <a:rPr lang="en-US" altLang="zh-CN" sz="2000" dirty="0" err="1"/>
              <a:t>sql</a:t>
            </a:r>
            <a:r>
              <a:rPr lang="en-US" altLang="zh-CN" sz="2000" dirty="0"/>
              <a:t> id , </a:t>
            </a:r>
            <a:r>
              <a:rPr lang="en-US" altLang="zh-CN" sz="2000" dirty="0" err="1"/>
              <a:t>sql</a:t>
            </a:r>
            <a:r>
              <a:rPr lang="en-US" altLang="zh-CN" sz="2000" dirty="0"/>
              <a:t> text, </a:t>
            </a:r>
            <a:r>
              <a:rPr lang="en-US" altLang="zh-CN" sz="2000" dirty="0" smtClean="0"/>
              <a:t>PLAN_HASH_VALUE</a:t>
            </a:r>
          </a:p>
          <a:p>
            <a:r>
              <a:rPr lang="zh-CN" altLang="en-US" sz="2400" dirty="0" smtClean="0"/>
              <a:t>自动</a:t>
            </a:r>
            <a:endParaRPr lang="en-US" altLang="zh-CN" sz="2400" dirty="0" smtClean="0"/>
          </a:p>
          <a:p>
            <a:pPr lvl="1"/>
            <a:r>
              <a:rPr lang="en-US" altLang="zh-CN" sz="2000" dirty="0" smtClean="0"/>
              <a:t>Resource management</a:t>
            </a:r>
            <a:r>
              <a:rPr lang="zh-CN" altLang="en-US" sz="2000" dirty="0" smtClean="0"/>
              <a:t>管理</a:t>
            </a:r>
            <a:endParaRPr lang="en-US" altLang="zh-CN" sz="2000" dirty="0" smtClean="0"/>
          </a:p>
          <a:p>
            <a:r>
              <a:rPr lang="zh-CN" altLang="en-US" sz="2400" dirty="0" smtClean="0"/>
              <a:t>可以像</a:t>
            </a:r>
            <a:r>
              <a:rPr lang="en-US" altLang="zh-CN" sz="2400" dirty="0" smtClean="0"/>
              <a:t>SPA</a:t>
            </a:r>
            <a:r>
              <a:rPr lang="zh-CN" altLang="en-US" sz="2400" dirty="0" smtClean="0"/>
              <a:t>一样，迁移规则到其它数据库</a:t>
            </a:r>
            <a:endParaRPr lang="en-US" altLang="zh-CN" sz="2400" dirty="0" smtClean="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p:txBody>
      </p:sp>
      <p:sp>
        <p:nvSpPr>
          <p:cNvPr id="5" name="文本框 4"/>
          <p:cNvSpPr txBox="1"/>
          <p:nvPr/>
        </p:nvSpPr>
        <p:spPr>
          <a:xfrm>
            <a:off x="10529181" y="737072"/>
            <a:ext cx="593432" cy="369332"/>
          </a:xfrm>
          <a:prstGeom prst="rect">
            <a:avLst/>
          </a:prstGeom>
          <a:solidFill>
            <a:srgbClr val="FF0000"/>
          </a:solidFill>
        </p:spPr>
        <p:txBody>
          <a:bodyPr wrap="none" rtlCol="0">
            <a:spAutoFit/>
          </a:bodyPr>
          <a:lstStyle/>
          <a:p>
            <a:r>
              <a:rPr lang="en-US" altLang="zh-CN" dirty="0" smtClean="0">
                <a:solidFill>
                  <a:schemeClr val="bg1"/>
                </a:solidFill>
              </a:rPr>
              <a:t>12.2</a:t>
            </a:r>
            <a:endParaRPr lang="zh-CN" altLang="en-US" dirty="0">
              <a:solidFill>
                <a:schemeClr val="bg1"/>
              </a:solidFill>
            </a:endParaRPr>
          </a:p>
        </p:txBody>
      </p:sp>
      <p:pic>
        <p:nvPicPr>
          <p:cNvPr id="6" name="图片 5"/>
          <p:cNvPicPr>
            <a:picLocks noChangeAspect="1"/>
          </p:cNvPicPr>
          <p:nvPr/>
        </p:nvPicPr>
        <p:blipFill>
          <a:blip r:embed="rId2"/>
          <a:stretch>
            <a:fillRect/>
          </a:stretch>
        </p:blipFill>
        <p:spPr>
          <a:xfrm>
            <a:off x="6909248" y="2381062"/>
            <a:ext cx="4809339" cy="2806712"/>
          </a:xfrm>
          <a:prstGeom prst="rect">
            <a:avLst/>
          </a:prstGeom>
        </p:spPr>
      </p:pic>
      <p:sp>
        <p:nvSpPr>
          <p:cNvPr id="4" name="灯片编号占位符 3"/>
          <p:cNvSpPr>
            <a:spLocks noGrp="1"/>
          </p:cNvSpPr>
          <p:nvPr>
            <p:ph type="sldNum" sz="quarter" idx="12"/>
          </p:nvPr>
        </p:nvSpPr>
        <p:spPr/>
        <p:txBody>
          <a:bodyPr/>
          <a:lstStyle/>
          <a:p>
            <a:fld id="{E4F376F3-DBFC-4EA6-8A6A-A06A14708E16}" type="slidenum">
              <a:rPr lang="zh-CN" altLang="en-US" smtClean="0"/>
              <a:t>37</a:t>
            </a:fld>
            <a:endParaRPr lang="zh-CN" altLang="en-US"/>
          </a:p>
        </p:txBody>
      </p:sp>
      <p:sp>
        <p:nvSpPr>
          <p:cNvPr id="7" name="页脚占位符 6"/>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901875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p>
        </p:txBody>
      </p:sp>
      <p:sp>
        <p:nvSpPr>
          <p:cNvPr id="3" name="内容占位符 2"/>
          <p:cNvSpPr>
            <a:spLocks noGrp="1"/>
          </p:cNvSpPr>
          <p:nvPr>
            <p:ph idx="1"/>
          </p:nvPr>
        </p:nvSpPr>
        <p:spPr/>
        <p:txBody>
          <a:bodyPr>
            <a:normAutofit/>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p:txBody>
      </p:sp>
      <p:sp>
        <p:nvSpPr>
          <p:cNvPr id="5" name="Rectangle 1"/>
          <p:cNvSpPr>
            <a:spLocks noChangeArrowheads="1"/>
          </p:cNvSpPr>
          <p:nvPr/>
        </p:nvSpPr>
        <p:spPr bwMode="auto">
          <a:xfrm>
            <a:off x="652604" y="1021785"/>
            <a:ext cx="6120143" cy="53091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endParaRPr kumimoji="0" lang="zh-CN" altLang="zh-CN"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SWITCH_GROUP</a:t>
            </a:r>
            <a:r>
              <a:rPr kumimoji="0" lang="zh-CN" altLang="zh-CN" sz="2000" b="0" i="0" u="none" strike="noStrike" cap="none" normalizeH="0" baseline="0" dirty="0" smtClean="0">
                <a:ln>
                  <a:noFill/>
                </a:ln>
                <a:solidFill>
                  <a:srgbClr val="212529"/>
                </a:solidFill>
                <a:effectLst/>
                <a:ea typeface="-apple-system"/>
              </a:rPr>
              <a:t>:</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 </a:t>
            </a: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NULL</a:t>
            </a:r>
            <a:r>
              <a:rPr kumimoji="0" lang="zh-CN" altLang="zh-CN" sz="2000" b="0" i="0" u="none" strike="noStrike" cap="none" normalizeH="0" baseline="0" dirty="0" smtClean="0">
                <a:ln>
                  <a:noFill/>
                </a:ln>
                <a:solidFill>
                  <a:srgbClr val="212529"/>
                </a:solidFill>
                <a:effectLst/>
                <a:ea typeface="-apple-system"/>
              </a:rPr>
              <a:t>,</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 </a:t>
            </a: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consumer_group_name</a:t>
            </a:r>
            <a:r>
              <a:rPr kumimoji="0" lang="zh-CN" altLang="zh-CN" sz="2000" b="0" i="0" u="none" strike="noStrike" cap="none" normalizeH="0" baseline="0" dirty="0" smtClean="0">
                <a:ln>
                  <a:noFill/>
                </a:ln>
                <a:solidFill>
                  <a:srgbClr val="212529"/>
                </a:solidFill>
                <a:effectLst/>
                <a:ea typeface="-apple-system"/>
              </a:rPr>
              <a:t>,</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 </a:t>
            </a: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CANCEL_SQL</a:t>
            </a:r>
            <a:r>
              <a:rPr kumimoji="0" lang="zh-CN" altLang="zh-CN" sz="2000" b="0" i="0" u="none" strike="noStrike" cap="none" normalizeH="0" baseline="0" dirty="0" smtClean="0">
                <a:ln>
                  <a:noFill/>
                </a:ln>
                <a:solidFill>
                  <a:srgbClr val="212529"/>
                </a:solidFill>
                <a:effectLst/>
                <a:ea typeface="-apple-system"/>
              </a:rPr>
              <a:t>,</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 </a:t>
            </a: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KILL_SESSION</a:t>
            </a:r>
            <a:r>
              <a:rPr kumimoji="0" lang="zh-CN" altLang="zh-CN" sz="2000" b="0" i="0" u="none" strike="noStrike" cap="none" normalizeH="0" baseline="0" dirty="0" smtClean="0">
                <a:ln>
                  <a:noFill/>
                </a:ln>
                <a:solidFill>
                  <a:srgbClr val="212529"/>
                </a:solidFill>
                <a:effectLst/>
                <a:ea typeface="-apple-system"/>
              </a:rPr>
              <a:t>,</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 </a:t>
            </a: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LOG_ONLY</a:t>
            </a:r>
            <a:r>
              <a:rPr kumimoji="0" lang="zh-CN" altLang="zh-CN" sz="2000" b="0" i="0" u="none" strike="noStrike" cap="none" normalizeH="0" baseline="0" dirty="0" smtClean="0">
                <a:ln>
                  <a:noFill/>
                </a:ln>
                <a:solidFill>
                  <a:srgbClr val="212529"/>
                </a:solidFill>
                <a:effectLst/>
                <a:ea typeface="-apple-system"/>
              </a:rPr>
              <a:t>.</a:t>
            </a:r>
            <a:endPar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endParaRP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SWITCH_TIME</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：将触发切换的时间（以 </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CPU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秒为单位）。</a:t>
            </a: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SWITCH_ESTIMATE</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：设置为</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TRUE</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时，</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Oracle</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会估计经过的时间，如有必要，在执行开始前切换消费者组。</a:t>
            </a: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SWITCH_IO_MEGABYTES</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：将触发切换的 </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I/O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请求的总大小。</a:t>
            </a: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SWITCH_IO_REQS</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：将触发切换的物理 </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I/O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请求数。</a:t>
            </a: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SWITCH_FOR_CALL</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ea typeface="-apple-system"/>
              </a:rPr>
              <a:t>当设置为 </a:t>
            </a:r>
            <a:r>
              <a:rPr kumimoji="0" lang="zh-CN" altLang="zh-CN" sz="2000" b="0" i="0" u="none" strike="noStrike" cap="none" normalizeH="0" baseline="0" dirty="0" smtClean="0">
                <a:ln>
                  <a:noFill/>
                </a:ln>
                <a:solidFill>
                  <a:srgbClr val="212529"/>
                </a:solidFill>
                <a:effectLst/>
                <a:ea typeface="-apple-system"/>
              </a:rPr>
              <a:t>TRUE </a:t>
            </a:r>
            <a:r>
              <a:rPr kumimoji="0" lang="zh-CN" sz="2000" b="0" i="0" u="none" strike="noStrike" cap="none" normalizeH="0" baseline="0" dirty="0" smtClean="0">
                <a:ln>
                  <a:noFill/>
                </a:ln>
                <a:solidFill>
                  <a:srgbClr val="212529"/>
                </a:solidFill>
                <a:effectLst/>
                <a:ea typeface="-apple-system"/>
              </a:rPr>
              <a:t>时，切换基于每个顶级调用。</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呼叫完成后，消费者组将切换回原始设置。当设置为 </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FALSE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时，开关处于会话级别，新的消费者组将一直保留到会话结束。</a:t>
            </a: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SWITCH_IO_LOGICAL</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：将触发切换的逻辑 </a:t>
            </a:r>
            <a:r>
              <a:rPr kumimoji="0" lang="zh-CN" altLang="zh-CN" sz="2000" b="0" i="0" u="none" strike="noStrike" cap="none" normalizeH="0" baseline="0" dirty="0" smtClean="0">
                <a:ln>
                  <a:noFill/>
                </a:ln>
                <a:solidFill>
                  <a:srgbClr val="212529"/>
                </a:solidFill>
                <a:effectLst/>
                <a:latin typeface="Arial" panose="020B0604020202020204" pitchFamily="34" charset="0"/>
                <a:ea typeface="-apple-system"/>
              </a:rPr>
              <a:t>I/O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请求数。</a:t>
            </a:r>
          </a:p>
          <a:p>
            <a:pPr marL="0" marR="0" lvl="0" indent="0" algn="l" defTabSz="914400" rtl="0" eaLnBrk="0" fontAlgn="base" latinLnBrk="0" hangingPunct="0">
              <a:lnSpc>
                <a:spcPct val="100000"/>
              </a:lnSpc>
              <a:spcBef>
                <a:spcPct val="0"/>
              </a:spcBef>
              <a:spcAft>
                <a:spcPct val="0"/>
              </a:spcAft>
              <a:buClrTx/>
              <a:buSzTx/>
              <a:tabLst/>
            </a:pPr>
            <a:r>
              <a:rPr kumimoji="0" lang="zh-CN" altLang="zh-CN" sz="1400" b="0" i="0" u="none" strike="noStrike" cap="none" normalizeH="0" baseline="0" dirty="0" smtClean="0">
                <a:ln>
                  <a:noFill/>
                </a:ln>
                <a:solidFill>
                  <a:srgbClr val="000000"/>
                </a:solidFill>
                <a:effectLst/>
                <a:latin typeface="Arial Unicode MS" panose="020B0604020202020204" pitchFamily="34" charset="-122"/>
                <a:ea typeface="SFMono-Regular"/>
              </a:rPr>
              <a:t>SWITCH_ELAPSED_TIME</a:t>
            </a:r>
            <a:r>
              <a:rPr kumimoji="0" lang="zh-CN" altLang="zh-CN" sz="2000" b="0" i="0" u="none" strike="noStrike" cap="none" normalizeH="0" baseline="0" dirty="0" smtClean="0">
                <a:ln>
                  <a:noFill/>
                </a:ln>
                <a:solidFill>
                  <a:srgbClr val="212529"/>
                </a:solidFill>
                <a:effectLst/>
                <a:ea typeface="-apple-system"/>
              </a:rPr>
              <a:t> </a:t>
            </a:r>
            <a:r>
              <a:rPr kumimoji="0" lang="zh-CN" sz="2000" b="0" i="0" u="none" strike="noStrike" cap="none" normalizeH="0" baseline="0" dirty="0" smtClean="0">
                <a:ln>
                  <a:noFill/>
                </a:ln>
                <a:solidFill>
                  <a:srgbClr val="212529"/>
                </a:solidFill>
                <a:effectLst/>
                <a:latin typeface="Arial" panose="020B0604020202020204" pitchFamily="34" charset="0"/>
                <a:ea typeface="-apple-system"/>
              </a:rPr>
              <a:t>：触发​​切换的经过时间。</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7206559" y="1798551"/>
            <a:ext cx="4581053" cy="30315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zh-CN" altLang="zh-CN" sz="1100" b="0" i="0" u="none" strike="noStrike" cap="none" normalizeH="0" baseline="0" dirty="0" smtClean="0">
                <a:ln>
                  <a:noFill/>
                </a:ln>
                <a:solidFill>
                  <a:srgbClr val="000000"/>
                </a:solidFill>
                <a:effectLst/>
                <a:latin typeface="Arial Unicode MS" panose="020B0604020202020204" pitchFamily="34" charset="-122"/>
                <a:ea typeface="SFMono-Regular"/>
              </a:rPr>
              <a:t>SWITCH_GROUP</a:t>
            </a:r>
            <a:r>
              <a:rPr kumimoji="0" lang="zh-CN" sz="1600" b="0" i="0" u="none" strike="noStrike" cap="none" normalizeH="0" baseline="0" dirty="0" smtClean="0">
                <a:ln>
                  <a:noFill/>
                </a:ln>
                <a:solidFill>
                  <a:srgbClr val="212529"/>
                </a:solidFill>
                <a:effectLst/>
                <a:ea typeface="-apple-system"/>
              </a:rPr>
              <a:t>参数</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的允许值如下所述。</a:t>
            </a:r>
            <a:endParaRPr kumimoji="0" lang="zh-CN" sz="1000" b="0" i="0" u="none" strike="noStrike" cap="none" normalizeH="0" baseline="0" dirty="0" smtClean="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1100" b="0" i="0" u="none" strike="noStrike" cap="none" normalizeH="0" baseline="0" dirty="0" smtClean="0">
                <a:ln>
                  <a:noFill/>
                </a:ln>
                <a:solidFill>
                  <a:srgbClr val="000000"/>
                </a:solidFill>
                <a:effectLst/>
                <a:latin typeface="Arial Unicode MS" panose="020B0604020202020204" pitchFamily="34" charset="-122"/>
                <a:ea typeface="SFMono-Regular"/>
              </a:rPr>
              <a:t>NULL</a:t>
            </a:r>
            <a:r>
              <a:rPr kumimoji="0" lang="zh-CN" altLang="zh-CN" sz="1600" b="0" i="0" u="none" strike="noStrike" cap="none" normalizeH="0" baseline="0" dirty="0" smtClean="0">
                <a:ln>
                  <a:noFill/>
                </a:ln>
                <a:solidFill>
                  <a:srgbClr val="212529"/>
                </a:solidFill>
                <a:effectLst/>
                <a:ea typeface="-apple-system"/>
              </a:rPr>
              <a:t> </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：此计划指令未启用自动消费者组切换。</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1100" b="0" i="0" u="none" strike="noStrike" cap="none" normalizeH="0" baseline="0" dirty="0" smtClean="0">
                <a:ln>
                  <a:noFill/>
                </a:ln>
                <a:solidFill>
                  <a:srgbClr val="000000"/>
                </a:solidFill>
                <a:effectLst/>
                <a:latin typeface="Arial Unicode MS" panose="020B0604020202020204" pitchFamily="34" charset="-122"/>
                <a:ea typeface="SFMono-Regular"/>
              </a:rPr>
              <a:t>consumer_group_name</a:t>
            </a:r>
            <a:r>
              <a:rPr kumimoji="0" lang="zh-CN" altLang="zh-CN" sz="1600" b="0" i="0" u="none" strike="noStrike" cap="none" normalizeH="0" baseline="0" dirty="0" smtClean="0">
                <a:ln>
                  <a:noFill/>
                </a:ln>
                <a:solidFill>
                  <a:srgbClr val="212529"/>
                </a:solidFill>
                <a:effectLst/>
                <a:ea typeface="-apple-system"/>
              </a:rPr>
              <a:t> </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：如果达到阈值，会话</a:t>
            </a:r>
            <a:r>
              <a:rPr kumimoji="0" lang="zh-CN" altLang="zh-CN" sz="1600" b="0" i="0" u="none" strike="noStrike" cap="none" normalizeH="0" baseline="0" dirty="0" smtClean="0">
                <a:ln>
                  <a:noFill/>
                </a:ln>
                <a:solidFill>
                  <a:srgbClr val="212529"/>
                </a:solidFill>
                <a:effectLst/>
                <a:latin typeface="Arial" panose="020B0604020202020204" pitchFamily="34" charset="0"/>
                <a:ea typeface="-apple-system"/>
              </a:rPr>
              <a:t>/</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呼叫应切换到的消费者组。</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1100" b="0" i="0" u="none" strike="noStrike" cap="none" normalizeH="0" baseline="0" dirty="0" smtClean="0">
                <a:ln>
                  <a:noFill/>
                </a:ln>
                <a:solidFill>
                  <a:srgbClr val="000000"/>
                </a:solidFill>
                <a:effectLst/>
                <a:latin typeface="Arial Unicode MS" panose="020B0604020202020204" pitchFamily="34" charset="-122"/>
                <a:ea typeface="SFMono-Regular"/>
              </a:rPr>
              <a:t>CANCEL_SQL</a:t>
            </a:r>
            <a:r>
              <a:rPr kumimoji="0" lang="zh-CN" altLang="zh-CN" sz="1600" b="0" i="0" u="none" strike="noStrike" cap="none" normalizeH="0" baseline="0" dirty="0" smtClean="0">
                <a:ln>
                  <a:noFill/>
                </a:ln>
                <a:solidFill>
                  <a:srgbClr val="212529"/>
                </a:solidFill>
                <a:effectLst/>
                <a:ea typeface="-apple-system"/>
              </a:rPr>
              <a:t> </a:t>
            </a:r>
            <a:r>
              <a:rPr kumimoji="0" lang="zh-CN" altLang="zh-CN" sz="1600" b="0" i="0" u="none" strike="noStrike" cap="none" normalizeH="0" baseline="0" dirty="0" smtClean="0">
                <a:ln>
                  <a:noFill/>
                </a:ln>
                <a:solidFill>
                  <a:srgbClr val="212529"/>
                </a:solidFill>
                <a:effectLst/>
                <a:latin typeface="Arial" panose="020B0604020202020204" pitchFamily="34" charset="0"/>
                <a:ea typeface="-apple-system"/>
              </a:rPr>
              <a:t>: </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如果达到阈值，则取消当前调用，但不会终止会话。</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1100" b="0" i="0" u="none" strike="noStrike" cap="none" normalizeH="0" baseline="0" dirty="0" smtClean="0">
                <a:ln>
                  <a:noFill/>
                </a:ln>
                <a:solidFill>
                  <a:srgbClr val="000000"/>
                </a:solidFill>
                <a:effectLst/>
                <a:latin typeface="Arial Unicode MS" panose="020B0604020202020204" pitchFamily="34" charset="-122"/>
                <a:ea typeface="SFMono-Regular"/>
              </a:rPr>
              <a:t>KILL_SESSION</a:t>
            </a:r>
            <a:r>
              <a:rPr kumimoji="0" lang="zh-CN" altLang="zh-CN" sz="1600" b="0" i="0" u="none" strike="noStrike" cap="none" normalizeH="0" baseline="0" dirty="0" smtClean="0">
                <a:ln>
                  <a:noFill/>
                </a:ln>
                <a:solidFill>
                  <a:srgbClr val="212529"/>
                </a:solidFill>
                <a:effectLst/>
                <a:ea typeface="-apple-system"/>
              </a:rPr>
              <a:t> </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：如果达到阈值，则当前会话被终止。</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1100" b="0" i="0" u="none" strike="noStrike" cap="none" normalizeH="0" baseline="0" dirty="0" smtClean="0">
                <a:ln>
                  <a:noFill/>
                </a:ln>
                <a:solidFill>
                  <a:srgbClr val="000000"/>
                </a:solidFill>
                <a:effectLst/>
                <a:latin typeface="Arial Unicode MS" panose="020B0604020202020204" pitchFamily="34" charset="-122"/>
                <a:ea typeface="SFMono-Regular"/>
              </a:rPr>
              <a:t>LOG_ONLY</a:t>
            </a:r>
            <a:r>
              <a:rPr kumimoji="0" lang="zh-CN" altLang="zh-CN" sz="1600" b="0" i="0" u="none" strike="noStrike" cap="none" normalizeH="0" baseline="0" dirty="0" smtClean="0">
                <a:ln>
                  <a:noFill/>
                </a:ln>
                <a:solidFill>
                  <a:srgbClr val="212529"/>
                </a:solidFill>
                <a:effectLst/>
                <a:ea typeface="-apple-system"/>
              </a:rPr>
              <a:t> </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：如果达到阈值，则事件会记录在 </a:t>
            </a:r>
            <a:r>
              <a:rPr kumimoji="0" lang="zh-CN" altLang="zh-CN" sz="1600" b="0" i="0" u="none" strike="noStrike" cap="none" normalizeH="0" baseline="0" dirty="0" smtClean="0">
                <a:ln>
                  <a:noFill/>
                </a:ln>
                <a:solidFill>
                  <a:srgbClr val="212529"/>
                </a:solidFill>
                <a:effectLst/>
                <a:latin typeface="Arial" panose="020B0604020202020204" pitchFamily="34" charset="0"/>
                <a:ea typeface="-apple-system"/>
              </a:rPr>
              <a:t>SQL Monitor </a:t>
            </a:r>
            <a:r>
              <a:rPr kumimoji="0" lang="zh-CN" sz="1600" b="0" i="0" u="none" strike="noStrike" cap="none" normalizeH="0" baseline="0" dirty="0" smtClean="0">
                <a:ln>
                  <a:noFill/>
                </a:ln>
                <a:solidFill>
                  <a:srgbClr val="212529"/>
                </a:solidFill>
                <a:effectLst/>
                <a:latin typeface="Arial" panose="020B0604020202020204" pitchFamily="34" charset="0"/>
                <a:ea typeface="-apple-system"/>
              </a:rPr>
              <a:t>中，但调用或会话不会发生任何变化。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anose="020B0604020202020204" pitchFamily="34" charset="0"/>
            </a:endParaRPr>
          </a:p>
        </p:txBody>
      </p:sp>
      <p:sp>
        <p:nvSpPr>
          <p:cNvPr id="4" name="左大括号 3"/>
          <p:cNvSpPr/>
          <p:nvPr/>
        </p:nvSpPr>
        <p:spPr>
          <a:xfrm>
            <a:off x="6700320" y="1358803"/>
            <a:ext cx="578667" cy="3303732"/>
          </a:xfrm>
          <a:prstGeom prst="leftBrace">
            <a:avLst>
              <a:gd name="adj1" fmla="val 8333"/>
              <a:gd name="adj2" fmla="val 140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E4F376F3-DBFC-4EA6-8A6A-A06A14708E16}" type="slidenum">
              <a:rPr lang="zh-CN" altLang="en-US" smtClean="0"/>
              <a:t>38</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009757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endParaRPr lang="zh-CN" altLang="en-US" dirty="0"/>
          </a:p>
        </p:txBody>
      </p:sp>
      <p:pic>
        <p:nvPicPr>
          <p:cNvPr id="5" name="图片 4"/>
          <p:cNvPicPr>
            <a:picLocks noChangeAspect="1"/>
          </p:cNvPicPr>
          <p:nvPr/>
        </p:nvPicPr>
        <p:blipFill>
          <a:blip r:embed="rId2"/>
          <a:stretch>
            <a:fillRect/>
          </a:stretch>
        </p:blipFill>
        <p:spPr>
          <a:xfrm>
            <a:off x="270850" y="1681534"/>
            <a:ext cx="5558028" cy="3017215"/>
          </a:xfrm>
          <a:prstGeom prst="rect">
            <a:avLst/>
          </a:prstGeom>
        </p:spPr>
      </p:pic>
      <p:pic>
        <p:nvPicPr>
          <p:cNvPr id="6" name="图片 5"/>
          <p:cNvPicPr>
            <a:picLocks noChangeAspect="1"/>
          </p:cNvPicPr>
          <p:nvPr/>
        </p:nvPicPr>
        <p:blipFill>
          <a:blip r:embed="rId3"/>
          <a:stretch>
            <a:fillRect/>
          </a:stretch>
        </p:blipFill>
        <p:spPr>
          <a:xfrm>
            <a:off x="5933037" y="1681534"/>
            <a:ext cx="5936055" cy="4341854"/>
          </a:xfrm>
          <a:prstGeom prst="rect">
            <a:avLst/>
          </a:prstGeom>
        </p:spPr>
      </p:pic>
      <p:sp>
        <p:nvSpPr>
          <p:cNvPr id="7" name="文本框 6"/>
          <p:cNvSpPr txBox="1"/>
          <p:nvPr/>
        </p:nvSpPr>
        <p:spPr>
          <a:xfrm>
            <a:off x="914400" y="5432079"/>
            <a:ext cx="788999" cy="369332"/>
          </a:xfrm>
          <a:prstGeom prst="rect">
            <a:avLst/>
          </a:prstGeom>
          <a:noFill/>
        </p:spPr>
        <p:txBody>
          <a:bodyPr wrap="none" rtlCol="0">
            <a:spAutoFit/>
          </a:bodyPr>
          <a:lstStyle/>
          <a:p>
            <a:r>
              <a:rPr lang="en-US" altLang="zh-CN" dirty="0" smtClean="0"/>
              <a:t>DEMO</a:t>
            </a:r>
            <a:endParaRPr lang="zh-CN" altLang="en-US" dirty="0"/>
          </a:p>
        </p:txBody>
      </p:sp>
      <p:sp>
        <p:nvSpPr>
          <p:cNvPr id="3" name="灯片编号占位符 2"/>
          <p:cNvSpPr>
            <a:spLocks noGrp="1"/>
          </p:cNvSpPr>
          <p:nvPr>
            <p:ph type="sldNum" sz="quarter" idx="12"/>
          </p:nvPr>
        </p:nvSpPr>
        <p:spPr/>
        <p:txBody>
          <a:bodyPr/>
          <a:lstStyle/>
          <a:p>
            <a:fld id="{E4F376F3-DBFC-4EA6-8A6A-A06A14708E16}" type="slidenum">
              <a:rPr lang="zh-CN" altLang="en-US" smtClean="0"/>
              <a:t>39</a:t>
            </a:fld>
            <a:endParaRPr lang="zh-CN" altLang="en-US"/>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14078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History of Oracle Database Versions</a:t>
            </a:r>
            <a:endParaRPr lang="zh-CN" altLang="en-US" dirty="0"/>
          </a:p>
        </p:txBody>
      </p:sp>
      <p:sp>
        <p:nvSpPr>
          <p:cNvPr id="5" name="矩形 4"/>
          <p:cNvSpPr/>
          <p:nvPr/>
        </p:nvSpPr>
        <p:spPr>
          <a:xfrm>
            <a:off x="2811846" y="1692987"/>
            <a:ext cx="1095469" cy="289711"/>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2019</a:t>
            </a:r>
            <a:endParaRPr lang="zh-CN" altLang="en-US" dirty="0"/>
          </a:p>
        </p:txBody>
      </p:sp>
      <p:sp>
        <p:nvSpPr>
          <p:cNvPr id="6" name="矩形 5"/>
          <p:cNvSpPr/>
          <p:nvPr/>
        </p:nvSpPr>
        <p:spPr>
          <a:xfrm>
            <a:off x="2964246" y="1999306"/>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2018</a:t>
            </a:r>
            <a:endParaRPr lang="zh-CN" altLang="en-US" dirty="0"/>
          </a:p>
        </p:txBody>
      </p:sp>
      <p:sp>
        <p:nvSpPr>
          <p:cNvPr id="7" name="矩形 6"/>
          <p:cNvSpPr/>
          <p:nvPr/>
        </p:nvSpPr>
        <p:spPr>
          <a:xfrm>
            <a:off x="3116646" y="2305610"/>
            <a:ext cx="1095469" cy="28971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2013</a:t>
            </a:r>
            <a:endParaRPr lang="zh-CN" altLang="en-US" dirty="0"/>
          </a:p>
        </p:txBody>
      </p:sp>
      <p:sp>
        <p:nvSpPr>
          <p:cNvPr id="8" name="矩形 7"/>
          <p:cNvSpPr/>
          <p:nvPr/>
        </p:nvSpPr>
        <p:spPr>
          <a:xfrm>
            <a:off x="3269046" y="2620966"/>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2007</a:t>
            </a:r>
            <a:endParaRPr lang="zh-CN" altLang="en-US" dirty="0"/>
          </a:p>
        </p:txBody>
      </p:sp>
      <p:sp>
        <p:nvSpPr>
          <p:cNvPr id="9" name="矩形 8"/>
          <p:cNvSpPr/>
          <p:nvPr/>
        </p:nvSpPr>
        <p:spPr>
          <a:xfrm>
            <a:off x="3421446" y="2927267"/>
            <a:ext cx="1095469" cy="2897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t>2004</a:t>
            </a:r>
            <a:endParaRPr lang="zh-CN" altLang="en-US" dirty="0"/>
          </a:p>
        </p:txBody>
      </p:sp>
      <p:sp>
        <p:nvSpPr>
          <p:cNvPr id="10" name="矩形 9"/>
          <p:cNvSpPr/>
          <p:nvPr/>
        </p:nvSpPr>
        <p:spPr>
          <a:xfrm>
            <a:off x="3573846" y="3233570"/>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2001</a:t>
            </a:r>
            <a:endParaRPr lang="zh-CN" altLang="en-US" dirty="0"/>
          </a:p>
        </p:txBody>
      </p:sp>
      <p:sp>
        <p:nvSpPr>
          <p:cNvPr id="11" name="矩形 10"/>
          <p:cNvSpPr/>
          <p:nvPr/>
        </p:nvSpPr>
        <p:spPr>
          <a:xfrm>
            <a:off x="3726246" y="3539872"/>
            <a:ext cx="1095469" cy="28971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smtClean="0"/>
              <a:t>1999</a:t>
            </a:r>
            <a:endParaRPr lang="zh-CN" altLang="en-US" dirty="0"/>
          </a:p>
        </p:txBody>
      </p:sp>
      <p:sp>
        <p:nvSpPr>
          <p:cNvPr id="12" name="矩形 11"/>
          <p:cNvSpPr/>
          <p:nvPr/>
        </p:nvSpPr>
        <p:spPr>
          <a:xfrm>
            <a:off x="3878646" y="3855226"/>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1997</a:t>
            </a:r>
            <a:endParaRPr lang="zh-CN" altLang="en-US" dirty="0"/>
          </a:p>
        </p:txBody>
      </p:sp>
      <p:sp>
        <p:nvSpPr>
          <p:cNvPr id="13" name="矩形 12"/>
          <p:cNvSpPr/>
          <p:nvPr/>
        </p:nvSpPr>
        <p:spPr>
          <a:xfrm>
            <a:off x="4031046" y="4170582"/>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1992</a:t>
            </a:r>
            <a:endParaRPr lang="zh-CN" altLang="en-US" dirty="0"/>
          </a:p>
        </p:txBody>
      </p:sp>
      <p:sp>
        <p:nvSpPr>
          <p:cNvPr id="14" name="矩形 13"/>
          <p:cNvSpPr/>
          <p:nvPr/>
        </p:nvSpPr>
        <p:spPr>
          <a:xfrm>
            <a:off x="4183446" y="4494989"/>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1988</a:t>
            </a:r>
            <a:endParaRPr lang="zh-CN" altLang="en-US" dirty="0"/>
          </a:p>
        </p:txBody>
      </p:sp>
      <p:sp>
        <p:nvSpPr>
          <p:cNvPr id="15" name="矩形 14"/>
          <p:cNvSpPr/>
          <p:nvPr/>
        </p:nvSpPr>
        <p:spPr>
          <a:xfrm>
            <a:off x="4335846" y="4810343"/>
            <a:ext cx="1095469" cy="289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1985</a:t>
            </a:r>
            <a:endParaRPr lang="zh-CN" altLang="en-US" dirty="0"/>
          </a:p>
        </p:txBody>
      </p:sp>
      <p:sp>
        <p:nvSpPr>
          <p:cNvPr id="16" name="矩形 15"/>
          <p:cNvSpPr/>
          <p:nvPr/>
        </p:nvSpPr>
        <p:spPr>
          <a:xfrm>
            <a:off x="4488246" y="5125697"/>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1984</a:t>
            </a:r>
            <a:endParaRPr lang="zh-CN" altLang="en-US" dirty="0"/>
          </a:p>
        </p:txBody>
      </p:sp>
      <p:sp>
        <p:nvSpPr>
          <p:cNvPr id="17" name="矩形 16"/>
          <p:cNvSpPr/>
          <p:nvPr/>
        </p:nvSpPr>
        <p:spPr>
          <a:xfrm>
            <a:off x="4640646" y="5441052"/>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1983</a:t>
            </a:r>
            <a:endParaRPr lang="zh-CN" altLang="en-US" dirty="0"/>
          </a:p>
        </p:txBody>
      </p:sp>
      <p:sp>
        <p:nvSpPr>
          <p:cNvPr id="18" name="矩形 17"/>
          <p:cNvSpPr/>
          <p:nvPr/>
        </p:nvSpPr>
        <p:spPr>
          <a:xfrm>
            <a:off x="4793046" y="5756406"/>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1979</a:t>
            </a:r>
            <a:endParaRPr lang="zh-CN" altLang="en-US" dirty="0"/>
          </a:p>
        </p:txBody>
      </p:sp>
      <p:sp>
        <p:nvSpPr>
          <p:cNvPr id="19" name="矩形 18"/>
          <p:cNvSpPr/>
          <p:nvPr/>
        </p:nvSpPr>
        <p:spPr>
          <a:xfrm>
            <a:off x="4945446" y="6071760"/>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1978</a:t>
            </a:r>
            <a:endParaRPr lang="zh-CN" altLang="en-US" dirty="0"/>
          </a:p>
        </p:txBody>
      </p:sp>
      <p:cxnSp>
        <p:nvCxnSpPr>
          <p:cNvPr id="21" name="直接连接符 20"/>
          <p:cNvCxnSpPr/>
          <p:nvPr/>
        </p:nvCxnSpPr>
        <p:spPr>
          <a:xfrm>
            <a:off x="2272420" y="1310442"/>
            <a:ext cx="2396895" cy="5051029"/>
          </a:xfrm>
          <a:prstGeom prst="line">
            <a:avLst/>
          </a:prstGeom>
        </p:spPr>
        <p:style>
          <a:lnRef idx="1">
            <a:schemeClr val="accent2"/>
          </a:lnRef>
          <a:fillRef idx="0">
            <a:schemeClr val="accent2"/>
          </a:fillRef>
          <a:effectRef idx="0">
            <a:schemeClr val="accent2"/>
          </a:effectRef>
          <a:fontRef idx="minor">
            <a:schemeClr val="tx1"/>
          </a:fontRef>
        </p:style>
      </p:cxnSp>
      <p:sp>
        <p:nvSpPr>
          <p:cNvPr id="25" name="右箭头 24"/>
          <p:cNvSpPr/>
          <p:nvPr/>
        </p:nvSpPr>
        <p:spPr>
          <a:xfrm>
            <a:off x="5138575" y="1738264"/>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7" name="右箭头 26"/>
          <p:cNvSpPr/>
          <p:nvPr/>
        </p:nvSpPr>
        <p:spPr>
          <a:xfrm>
            <a:off x="5319653" y="2034011"/>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8" name="右箭头 27"/>
          <p:cNvSpPr/>
          <p:nvPr/>
        </p:nvSpPr>
        <p:spPr>
          <a:xfrm>
            <a:off x="5509771" y="2349365"/>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9" name="右箭头 28"/>
          <p:cNvSpPr/>
          <p:nvPr/>
        </p:nvSpPr>
        <p:spPr>
          <a:xfrm>
            <a:off x="5627465" y="2682830"/>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0" name="右箭头 29"/>
          <p:cNvSpPr/>
          <p:nvPr/>
        </p:nvSpPr>
        <p:spPr>
          <a:xfrm>
            <a:off x="5763262" y="2998200"/>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1" name="右箭头 30"/>
          <p:cNvSpPr/>
          <p:nvPr/>
        </p:nvSpPr>
        <p:spPr>
          <a:xfrm>
            <a:off x="5917181" y="3313566"/>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2" name="右箭头 31"/>
          <p:cNvSpPr/>
          <p:nvPr/>
        </p:nvSpPr>
        <p:spPr>
          <a:xfrm>
            <a:off x="6016769" y="3619867"/>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3" name="右箭头 32"/>
          <p:cNvSpPr/>
          <p:nvPr/>
        </p:nvSpPr>
        <p:spPr>
          <a:xfrm>
            <a:off x="6152564" y="3944285"/>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4" name="右箭头 33"/>
          <p:cNvSpPr/>
          <p:nvPr/>
        </p:nvSpPr>
        <p:spPr>
          <a:xfrm>
            <a:off x="6306474" y="4250591"/>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右箭头 34"/>
          <p:cNvSpPr/>
          <p:nvPr/>
        </p:nvSpPr>
        <p:spPr>
          <a:xfrm>
            <a:off x="6460387" y="4538802"/>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6" name="右箭头 35"/>
          <p:cNvSpPr/>
          <p:nvPr/>
        </p:nvSpPr>
        <p:spPr>
          <a:xfrm>
            <a:off x="6569032" y="4872272"/>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7" name="右箭头 36"/>
          <p:cNvSpPr/>
          <p:nvPr/>
        </p:nvSpPr>
        <p:spPr>
          <a:xfrm>
            <a:off x="6750103" y="5196679"/>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8" name="右箭头 37"/>
          <p:cNvSpPr/>
          <p:nvPr/>
        </p:nvSpPr>
        <p:spPr>
          <a:xfrm>
            <a:off x="6940227" y="5512043"/>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9" name="右箭头 38"/>
          <p:cNvSpPr/>
          <p:nvPr/>
        </p:nvSpPr>
        <p:spPr>
          <a:xfrm>
            <a:off x="7057921" y="5809311"/>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右箭头 39"/>
          <p:cNvSpPr/>
          <p:nvPr/>
        </p:nvSpPr>
        <p:spPr>
          <a:xfrm>
            <a:off x="7184670" y="6151819"/>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3" name="矩形 42"/>
          <p:cNvSpPr/>
          <p:nvPr/>
        </p:nvSpPr>
        <p:spPr>
          <a:xfrm>
            <a:off x="2570420" y="1385179"/>
            <a:ext cx="1095469" cy="289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2021</a:t>
            </a:r>
            <a:endParaRPr lang="zh-CN" altLang="en-US" dirty="0"/>
          </a:p>
        </p:txBody>
      </p:sp>
      <p:sp>
        <p:nvSpPr>
          <p:cNvPr id="44" name="文本框 43"/>
          <p:cNvSpPr txBox="1"/>
          <p:nvPr/>
        </p:nvSpPr>
        <p:spPr>
          <a:xfrm>
            <a:off x="3917460" y="1701876"/>
            <a:ext cx="851323" cy="276999"/>
          </a:xfrm>
          <a:prstGeom prst="rect">
            <a:avLst/>
          </a:prstGeom>
          <a:noFill/>
        </p:spPr>
        <p:txBody>
          <a:bodyPr wrap="none" rtlCol="0">
            <a:spAutoFit/>
          </a:bodyPr>
          <a:lstStyle/>
          <a:p>
            <a:r>
              <a:rPr lang="en-US" altLang="zh-CN" sz="1200" b="1" dirty="0" smtClean="0"/>
              <a:t>Oracle 19c</a:t>
            </a:r>
            <a:endParaRPr lang="zh-CN" altLang="en-US" sz="1200" b="1" dirty="0"/>
          </a:p>
        </p:txBody>
      </p:sp>
      <p:sp>
        <p:nvSpPr>
          <p:cNvPr id="45" name="文本框 44"/>
          <p:cNvSpPr txBox="1"/>
          <p:nvPr/>
        </p:nvSpPr>
        <p:spPr>
          <a:xfrm>
            <a:off x="4069870" y="2017232"/>
            <a:ext cx="851323" cy="276999"/>
          </a:xfrm>
          <a:prstGeom prst="rect">
            <a:avLst/>
          </a:prstGeom>
          <a:noFill/>
        </p:spPr>
        <p:txBody>
          <a:bodyPr wrap="none" rtlCol="0">
            <a:spAutoFit/>
          </a:bodyPr>
          <a:lstStyle/>
          <a:p>
            <a:r>
              <a:rPr lang="en-US" altLang="zh-CN" sz="1200" b="1" dirty="0" smtClean="0"/>
              <a:t>Oracle 18c</a:t>
            </a:r>
            <a:endParaRPr lang="zh-CN" altLang="en-US" sz="1200" b="1" dirty="0"/>
          </a:p>
        </p:txBody>
      </p:sp>
      <p:sp>
        <p:nvSpPr>
          <p:cNvPr id="46" name="文本框 45"/>
          <p:cNvSpPr txBox="1"/>
          <p:nvPr/>
        </p:nvSpPr>
        <p:spPr>
          <a:xfrm>
            <a:off x="4385231" y="2613251"/>
            <a:ext cx="860941" cy="276999"/>
          </a:xfrm>
          <a:prstGeom prst="rect">
            <a:avLst/>
          </a:prstGeom>
          <a:noFill/>
        </p:spPr>
        <p:txBody>
          <a:bodyPr wrap="none" rtlCol="0">
            <a:spAutoFit/>
          </a:bodyPr>
          <a:lstStyle/>
          <a:p>
            <a:r>
              <a:rPr lang="en-US" altLang="zh-CN" sz="1200" b="1" dirty="0" smtClean="0"/>
              <a:t>Oracle 11g</a:t>
            </a:r>
            <a:endParaRPr lang="zh-CN" altLang="en-US" sz="1200" b="1" dirty="0"/>
          </a:p>
        </p:txBody>
      </p:sp>
      <p:sp>
        <p:nvSpPr>
          <p:cNvPr id="47" name="文本框 46"/>
          <p:cNvSpPr txBox="1"/>
          <p:nvPr/>
        </p:nvSpPr>
        <p:spPr>
          <a:xfrm>
            <a:off x="4211706" y="2349194"/>
            <a:ext cx="851323" cy="276999"/>
          </a:xfrm>
          <a:prstGeom prst="rect">
            <a:avLst/>
          </a:prstGeom>
          <a:noFill/>
        </p:spPr>
        <p:txBody>
          <a:bodyPr wrap="none" rtlCol="0">
            <a:spAutoFit/>
          </a:bodyPr>
          <a:lstStyle/>
          <a:p>
            <a:r>
              <a:rPr lang="en-US" altLang="zh-CN" sz="1200" b="1" dirty="0" smtClean="0"/>
              <a:t>Oracle 12</a:t>
            </a:r>
            <a:r>
              <a:rPr lang="en-US" altLang="zh-CN" sz="1200" b="1" dirty="0" smtClean="0">
                <a:solidFill>
                  <a:srgbClr val="FF0000"/>
                </a:solidFill>
              </a:rPr>
              <a:t>c</a:t>
            </a:r>
            <a:endParaRPr lang="zh-CN" altLang="en-US" sz="1200" b="1" dirty="0">
              <a:solidFill>
                <a:srgbClr val="FF0000"/>
              </a:solidFill>
            </a:endParaRPr>
          </a:p>
        </p:txBody>
      </p:sp>
      <p:sp>
        <p:nvSpPr>
          <p:cNvPr id="48" name="文本框 47"/>
          <p:cNvSpPr txBox="1"/>
          <p:nvPr/>
        </p:nvSpPr>
        <p:spPr>
          <a:xfrm>
            <a:off x="4527064" y="2936157"/>
            <a:ext cx="860941" cy="276999"/>
          </a:xfrm>
          <a:prstGeom prst="rect">
            <a:avLst/>
          </a:prstGeom>
          <a:noFill/>
        </p:spPr>
        <p:txBody>
          <a:bodyPr wrap="none" rtlCol="0">
            <a:spAutoFit/>
          </a:bodyPr>
          <a:lstStyle/>
          <a:p>
            <a:r>
              <a:rPr lang="en-US" altLang="zh-CN" sz="1200" b="1" dirty="0" smtClean="0"/>
              <a:t>Oracle 10</a:t>
            </a:r>
            <a:r>
              <a:rPr lang="en-US" altLang="zh-CN" sz="1200" b="1" dirty="0" smtClean="0">
                <a:solidFill>
                  <a:srgbClr val="FF0000"/>
                </a:solidFill>
              </a:rPr>
              <a:t>g</a:t>
            </a:r>
            <a:endParaRPr lang="zh-CN" altLang="en-US" sz="1200" b="1" dirty="0">
              <a:solidFill>
                <a:srgbClr val="FF0000"/>
              </a:solidFill>
            </a:endParaRPr>
          </a:p>
        </p:txBody>
      </p:sp>
      <p:sp>
        <p:nvSpPr>
          <p:cNvPr id="49" name="文本框 48"/>
          <p:cNvSpPr txBox="1"/>
          <p:nvPr/>
        </p:nvSpPr>
        <p:spPr>
          <a:xfrm>
            <a:off x="4688517" y="3251523"/>
            <a:ext cx="747128" cy="276999"/>
          </a:xfrm>
          <a:prstGeom prst="rect">
            <a:avLst/>
          </a:prstGeom>
          <a:noFill/>
        </p:spPr>
        <p:txBody>
          <a:bodyPr wrap="none" rtlCol="0">
            <a:spAutoFit/>
          </a:bodyPr>
          <a:lstStyle/>
          <a:p>
            <a:r>
              <a:rPr lang="en-US" altLang="zh-CN" sz="1200" b="1" dirty="0" smtClean="0"/>
              <a:t>Oracle 9i</a:t>
            </a:r>
            <a:endParaRPr lang="zh-CN" altLang="en-US" sz="1200" b="1" dirty="0"/>
          </a:p>
        </p:txBody>
      </p:sp>
      <p:sp>
        <p:nvSpPr>
          <p:cNvPr id="50" name="文本框 49"/>
          <p:cNvSpPr txBox="1"/>
          <p:nvPr/>
        </p:nvSpPr>
        <p:spPr>
          <a:xfrm>
            <a:off x="4840919" y="3548775"/>
            <a:ext cx="747128" cy="276999"/>
          </a:xfrm>
          <a:prstGeom prst="rect">
            <a:avLst/>
          </a:prstGeom>
          <a:noFill/>
        </p:spPr>
        <p:txBody>
          <a:bodyPr wrap="none" rtlCol="0">
            <a:spAutoFit/>
          </a:bodyPr>
          <a:lstStyle/>
          <a:p>
            <a:r>
              <a:rPr lang="en-US" altLang="zh-CN" sz="1200" b="1" dirty="0" smtClean="0"/>
              <a:t>Oracle 8</a:t>
            </a:r>
            <a:r>
              <a:rPr lang="en-US" altLang="zh-CN" sz="1200" b="1" dirty="0" smtClean="0">
                <a:solidFill>
                  <a:srgbClr val="FF0000"/>
                </a:solidFill>
              </a:rPr>
              <a:t>i</a:t>
            </a:r>
            <a:endParaRPr lang="zh-CN" altLang="en-US" sz="1200" b="1" dirty="0">
              <a:solidFill>
                <a:srgbClr val="FF0000"/>
              </a:solidFill>
            </a:endParaRPr>
          </a:p>
        </p:txBody>
      </p:sp>
      <p:sp>
        <p:nvSpPr>
          <p:cNvPr id="51" name="文本框 50"/>
          <p:cNvSpPr txBox="1"/>
          <p:nvPr/>
        </p:nvSpPr>
        <p:spPr>
          <a:xfrm>
            <a:off x="4984264" y="3873201"/>
            <a:ext cx="708656" cy="276999"/>
          </a:xfrm>
          <a:prstGeom prst="rect">
            <a:avLst/>
          </a:prstGeom>
          <a:noFill/>
        </p:spPr>
        <p:txBody>
          <a:bodyPr wrap="none" rtlCol="0">
            <a:spAutoFit/>
          </a:bodyPr>
          <a:lstStyle/>
          <a:p>
            <a:r>
              <a:rPr lang="en-US" altLang="zh-CN" sz="1200" b="1" dirty="0" smtClean="0"/>
              <a:t>Oracle 8</a:t>
            </a:r>
            <a:endParaRPr lang="zh-CN" altLang="en-US" sz="1200" b="1" dirty="0"/>
          </a:p>
        </p:txBody>
      </p:sp>
      <p:sp>
        <p:nvSpPr>
          <p:cNvPr id="52" name="文本框 51"/>
          <p:cNvSpPr txBox="1"/>
          <p:nvPr/>
        </p:nvSpPr>
        <p:spPr>
          <a:xfrm>
            <a:off x="5145717" y="4179502"/>
            <a:ext cx="708656" cy="276999"/>
          </a:xfrm>
          <a:prstGeom prst="rect">
            <a:avLst/>
          </a:prstGeom>
          <a:noFill/>
        </p:spPr>
        <p:txBody>
          <a:bodyPr wrap="none" rtlCol="0">
            <a:spAutoFit/>
          </a:bodyPr>
          <a:lstStyle/>
          <a:p>
            <a:r>
              <a:rPr lang="en-US" altLang="zh-CN" sz="1200" b="1" dirty="0" smtClean="0"/>
              <a:t>Oracle 7</a:t>
            </a:r>
            <a:endParaRPr lang="zh-CN" altLang="en-US" sz="1200" b="1" dirty="0"/>
          </a:p>
        </p:txBody>
      </p:sp>
      <p:sp>
        <p:nvSpPr>
          <p:cNvPr id="53" name="文本框 52"/>
          <p:cNvSpPr txBox="1"/>
          <p:nvPr/>
        </p:nvSpPr>
        <p:spPr>
          <a:xfrm>
            <a:off x="5298114" y="4512985"/>
            <a:ext cx="708656" cy="276999"/>
          </a:xfrm>
          <a:prstGeom prst="rect">
            <a:avLst/>
          </a:prstGeom>
          <a:noFill/>
        </p:spPr>
        <p:txBody>
          <a:bodyPr wrap="none" rtlCol="0">
            <a:spAutoFit/>
          </a:bodyPr>
          <a:lstStyle/>
          <a:p>
            <a:r>
              <a:rPr lang="en-US" altLang="zh-CN" sz="1200" b="1" dirty="0" smtClean="0"/>
              <a:t>Oracle 6</a:t>
            </a:r>
            <a:endParaRPr lang="zh-CN" altLang="en-US" sz="1200" b="1" dirty="0"/>
          </a:p>
        </p:txBody>
      </p:sp>
      <p:sp>
        <p:nvSpPr>
          <p:cNvPr id="54" name="文本框 53"/>
          <p:cNvSpPr txBox="1"/>
          <p:nvPr/>
        </p:nvSpPr>
        <p:spPr>
          <a:xfrm>
            <a:off x="5441463" y="4819275"/>
            <a:ext cx="708656" cy="276999"/>
          </a:xfrm>
          <a:prstGeom prst="rect">
            <a:avLst/>
          </a:prstGeom>
          <a:noFill/>
        </p:spPr>
        <p:txBody>
          <a:bodyPr wrap="none" rtlCol="0">
            <a:spAutoFit/>
          </a:bodyPr>
          <a:lstStyle/>
          <a:p>
            <a:r>
              <a:rPr lang="en-US" altLang="zh-CN" sz="1200" b="1" dirty="0" smtClean="0"/>
              <a:t>Oracle 5</a:t>
            </a:r>
            <a:endParaRPr lang="zh-CN" altLang="en-US" sz="1200" b="1" dirty="0"/>
          </a:p>
        </p:txBody>
      </p:sp>
      <p:sp>
        <p:nvSpPr>
          <p:cNvPr id="55" name="文本框 54"/>
          <p:cNvSpPr txBox="1"/>
          <p:nvPr/>
        </p:nvSpPr>
        <p:spPr>
          <a:xfrm>
            <a:off x="5593864" y="5125579"/>
            <a:ext cx="708656" cy="276999"/>
          </a:xfrm>
          <a:prstGeom prst="rect">
            <a:avLst/>
          </a:prstGeom>
          <a:noFill/>
        </p:spPr>
        <p:txBody>
          <a:bodyPr wrap="none" rtlCol="0">
            <a:spAutoFit/>
          </a:bodyPr>
          <a:lstStyle/>
          <a:p>
            <a:r>
              <a:rPr lang="en-US" altLang="zh-CN" sz="1200" b="1" dirty="0" smtClean="0"/>
              <a:t>Oracle 4</a:t>
            </a:r>
            <a:endParaRPr lang="zh-CN" altLang="en-US" sz="1200" b="1" dirty="0"/>
          </a:p>
        </p:txBody>
      </p:sp>
      <p:sp>
        <p:nvSpPr>
          <p:cNvPr id="56" name="文本框 55"/>
          <p:cNvSpPr txBox="1"/>
          <p:nvPr/>
        </p:nvSpPr>
        <p:spPr>
          <a:xfrm>
            <a:off x="5755318" y="5477170"/>
            <a:ext cx="708656" cy="276999"/>
          </a:xfrm>
          <a:prstGeom prst="rect">
            <a:avLst/>
          </a:prstGeom>
          <a:noFill/>
        </p:spPr>
        <p:txBody>
          <a:bodyPr wrap="none" rtlCol="0">
            <a:spAutoFit/>
          </a:bodyPr>
          <a:lstStyle/>
          <a:p>
            <a:r>
              <a:rPr lang="en-US" altLang="zh-CN" sz="1200" b="1" dirty="0" smtClean="0"/>
              <a:t>Oracle 3</a:t>
            </a:r>
            <a:endParaRPr lang="zh-CN" altLang="en-US" sz="1200" b="1" dirty="0"/>
          </a:p>
        </p:txBody>
      </p:sp>
      <p:sp>
        <p:nvSpPr>
          <p:cNvPr id="57" name="文本框 56"/>
          <p:cNvSpPr txBox="1"/>
          <p:nvPr/>
        </p:nvSpPr>
        <p:spPr>
          <a:xfrm>
            <a:off x="5898661" y="5756317"/>
            <a:ext cx="708656" cy="276999"/>
          </a:xfrm>
          <a:prstGeom prst="rect">
            <a:avLst/>
          </a:prstGeom>
          <a:noFill/>
        </p:spPr>
        <p:txBody>
          <a:bodyPr wrap="none" rtlCol="0">
            <a:spAutoFit/>
          </a:bodyPr>
          <a:lstStyle/>
          <a:p>
            <a:r>
              <a:rPr lang="en-US" altLang="zh-CN" sz="1200" b="1" dirty="0" smtClean="0"/>
              <a:t>Oracle 2</a:t>
            </a:r>
            <a:endParaRPr lang="zh-CN" altLang="en-US" sz="1200" b="1" dirty="0"/>
          </a:p>
        </p:txBody>
      </p:sp>
      <p:sp>
        <p:nvSpPr>
          <p:cNvPr id="58" name="文本框 57"/>
          <p:cNvSpPr txBox="1"/>
          <p:nvPr/>
        </p:nvSpPr>
        <p:spPr>
          <a:xfrm>
            <a:off x="6078222" y="6071672"/>
            <a:ext cx="708656" cy="276999"/>
          </a:xfrm>
          <a:prstGeom prst="rect">
            <a:avLst/>
          </a:prstGeom>
          <a:noFill/>
        </p:spPr>
        <p:txBody>
          <a:bodyPr wrap="none" rtlCol="0">
            <a:spAutoFit/>
          </a:bodyPr>
          <a:lstStyle/>
          <a:p>
            <a:r>
              <a:rPr lang="en-US" altLang="zh-CN" sz="1200" b="1" dirty="0" smtClean="0"/>
              <a:t>Oracle 1</a:t>
            </a:r>
            <a:endParaRPr lang="zh-CN" altLang="en-US" sz="1200" b="1" dirty="0"/>
          </a:p>
        </p:txBody>
      </p:sp>
      <p:sp>
        <p:nvSpPr>
          <p:cNvPr id="59" name="文本框 58"/>
          <p:cNvSpPr txBox="1"/>
          <p:nvPr/>
        </p:nvSpPr>
        <p:spPr>
          <a:xfrm>
            <a:off x="3683287" y="1402966"/>
            <a:ext cx="851323" cy="276999"/>
          </a:xfrm>
          <a:prstGeom prst="rect">
            <a:avLst/>
          </a:prstGeom>
          <a:noFill/>
        </p:spPr>
        <p:txBody>
          <a:bodyPr wrap="none" rtlCol="0">
            <a:spAutoFit/>
          </a:bodyPr>
          <a:lstStyle/>
          <a:p>
            <a:r>
              <a:rPr lang="en-US" altLang="zh-CN" sz="1200" b="1" dirty="0" smtClean="0"/>
              <a:t>Oracle 21c</a:t>
            </a:r>
            <a:endParaRPr lang="zh-CN" altLang="en-US" sz="1200" b="1" dirty="0"/>
          </a:p>
        </p:txBody>
      </p:sp>
      <p:sp>
        <p:nvSpPr>
          <p:cNvPr id="60" name="右箭头 59"/>
          <p:cNvSpPr/>
          <p:nvPr/>
        </p:nvSpPr>
        <p:spPr>
          <a:xfrm>
            <a:off x="4937887" y="1447043"/>
            <a:ext cx="457200" cy="814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1" name="文本框 60"/>
          <p:cNvSpPr txBox="1"/>
          <p:nvPr/>
        </p:nvSpPr>
        <p:spPr>
          <a:xfrm>
            <a:off x="5746688" y="1321839"/>
            <a:ext cx="2265364" cy="307777"/>
          </a:xfrm>
          <a:prstGeom prst="rect">
            <a:avLst/>
          </a:prstGeom>
          <a:noFill/>
        </p:spPr>
        <p:txBody>
          <a:bodyPr wrap="none" rtlCol="0">
            <a:spAutoFit/>
          </a:bodyPr>
          <a:lstStyle/>
          <a:p>
            <a:r>
              <a:rPr lang="en-US" altLang="zh-CN" sz="1400" dirty="0" err="1" smtClean="0">
                <a:latin typeface="Arial Unicode MS" panose="020B0604020202020204" pitchFamily="34" charset="-122"/>
                <a:ea typeface="Arial Unicode MS" panose="020B0604020202020204" pitchFamily="34" charset="-122"/>
                <a:cs typeface="Arial Unicode MS" panose="020B0604020202020204" pitchFamily="34" charset="-122"/>
              </a:rPr>
              <a:t>AutoML</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smtClean="0">
                <a:latin typeface="Arial Unicode MS" panose="020B0604020202020204" pitchFamily="34" charset="-122"/>
                <a:ea typeface="Arial Unicode MS" panose="020B0604020202020204" pitchFamily="34" charset="-122"/>
                <a:cs typeface="Arial Unicode MS" panose="020B0604020202020204" pitchFamily="34" charset="-122"/>
              </a:rPr>
              <a:t>Blockchain</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 Table</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2" name="文本框 61"/>
          <p:cNvSpPr txBox="1"/>
          <p:nvPr/>
        </p:nvSpPr>
        <p:spPr>
          <a:xfrm>
            <a:off x="6052993" y="1935958"/>
            <a:ext cx="4642618"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Polymorphic Table Factions, Active Directory Integration</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3" name="文本框 62"/>
          <p:cNvSpPr txBox="1"/>
          <p:nvPr/>
        </p:nvSpPr>
        <p:spPr>
          <a:xfrm>
            <a:off x="6232548" y="2242265"/>
            <a:ext cx="1378904" cy="307777"/>
          </a:xfrm>
          <a:prstGeom prst="rect">
            <a:avLst/>
          </a:prstGeom>
          <a:noFill/>
        </p:spPr>
        <p:txBody>
          <a:bodyPr wrap="none" rtlCol="0">
            <a:spAutoFit/>
          </a:bodyPr>
          <a:lstStyle/>
          <a:p>
            <a:r>
              <a:rPr lang="en-US" altLang="zh-CN" sz="14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loud plugging</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4" name="文本框 63"/>
          <p:cNvSpPr txBox="1"/>
          <p:nvPr/>
        </p:nvSpPr>
        <p:spPr>
          <a:xfrm>
            <a:off x="5917194" y="1619091"/>
            <a:ext cx="4423006"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Automatic Indexing, Automated testing of query plans</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5" name="文本框 64"/>
          <p:cNvSpPr txBox="1"/>
          <p:nvPr/>
        </p:nvSpPr>
        <p:spPr>
          <a:xfrm>
            <a:off x="6482694" y="2865401"/>
            <a:ext cx="2496196" cy="307777"/>
          </a:xfrm>
          <a:prstGeom prst="rect">
            <a:avLst/>
          </a:prstGeom>
          <a:noFill/>
        </p:spPr>
        <p:txBody>
          <a:bodyPr wrap="none" rtlCol="0">
            <a:spAutoFit/>
          </a:bodyPr>
          <a:lstStyle/>
          <a:p>
            <a:r>
              <a:rPr lang="en-US" altLang="zh-CN" sz="1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rid Computing , AWR, ASM</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7" name="文本框 66"/>
          <p:cNvSpPr txBox="1"/>
          <p:nvPr/>
        </p:nvSpPr>
        <p:spPr>
          <a:xfrm>
            <a:off x="6777339" y="3539703"/>
            <a:ext cx="1705916" cy="307777"/>
          </a:xfrm>
          <a:prstGeom prst="rect">
            <a:avLst/>
          </a:prstGeom>
          <a:noFill/>
        </p:spPr>
        <p:txBody>
          <a:bodyPr wrap="none" rtlCol="0">
            <a:spAutoFit/>
          </a:bodyPr>
          <a:lstStyle/>
          <a:p>
            <a:r>
              <a:rPr lang="en-US" altLang="zh-CN" sz="1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nternet Computing</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8" name="文本框 67"/>
          <p:cNvSpPr txBox="1"/>
          <p:nvPr/>
        </p:nvSpPr>
        <p:spPr>
          <a:xfrm>
            <a:off x="6599569" y="3189664"/>
            <a:ext cx="1141659"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Oracle RAC</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9" name="文本框 68"/>
          <p:cNvSpPr txBox="1"/>
          <p:nvPr/>
        </p:nvSpPr>
        <p:spPr>
          <a:xfrm>
            <a:off x="6933495" y="3876250"/>
            <a:ext cx="2781531"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Objects and </a:t>
            </a:r>
            <a:r>
              <a:rPr lang="en-US" altLang="zh-CN" sz="1400" dirty="0" err="1" smtClean="0">
                <a:latin typeface="Arial Unicode MS" panose="020B0604020202020204" pitchFamily="34" charset="-122"/>
                <a:ea typeface="Arial Unicode MS" panose="020B0604020202020204" pitchFamily="34" charset="-122"/>
                <a:cs typeface="Arial Unicode MS" panose="020B0604020202020204" pitchFamily="34" charset="-122"/>
              </a:rPr>
              <a:t>partitioning,indexing</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0" name="文本框 69"/>
          <p:cNvSpPr txBox="1"/>
          <p:nvPr/>
        </p:nvSpPr>
        <p:spPr>
          <a:xfrm>
            <a:off x="7085895" y="4119186"/>
            <a:ext cx="2074607"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PL/SQL stored program</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1" name="文本框 70"/>
          <p:cNvSpPr txBox="1"/>
          <p:nvPr/>
        </p:nvSpPr>
        <p:spPr>
          <a:xfrm>
            <a:off x="7901206" y="6046117"/>
            <a:ext cx="1986441"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Never officially release</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2" name="文本框 71"/>
          <p:cNvSpPr txBox="1"/>
          <p:nvPr/>
        </p:nvSpPr>
        <p:spPr>
          <a:xfrm>
            <a:off x="7736735" y="5709627"/>
            <a:ext cx="1779654"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SQL based RDBMS</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3" name="文本框 72"/>
          <p:cNvSpPr txBox="1"/>
          <p:nvPr/>
        </p:nvSpPr>
        <p:spPr>
          <a:xfrm>
            <a:off x="7644698" y="5391250"/>
            <a:ext cx="2093843"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First relational database</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4" name="文本框 73"/>
          <p:cNvSpPr txBox="1"/>
          <p:nvPr/>
        </p:nvSpPr>
        <p:spPr>
          <a:xfrm>
            <a:off x="7516443" y="5090982"/>
            <a:ext cx="2592376"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Multi-version read consistency</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5" name="文本框 74"/>
          <p:cNvSpPr txBox="1"/>
          <p:nvPr/>
        </p:nvSpPr>
        <p:spPr>
          <a:xfrm>
            <a:off x="7397245" y="4772605"/>
            <a:ext cx="2095445"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Client/Server computing</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6" name="文本框 75"/>
          <p:cNvSpPr txBox="1"/>
          <p:nvPr/>
        </p:nvSpPr>
        <p:spPr>
          <a:xfrm>
            <a:off x="7250886" y="4454228"/>
            <a:ext cx="3002745"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Row locking, scalability and backup</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8" name="文本框 77"/>
          <p:cNvSpPr txBox="1"/>
          <p:nvPr/>
        </p:nvSpPr>
        <p:spPr>
          <a:xfrm>
            <a:off x="6350246" y="2550075"/>
            <a:ext cx="4305987" cy="307777"/>
          </a:xfrm>
          <a:prstGeom prst="rect">
            <a:avLst/>
          </a:prstGeom>
          <a:noFill/>
        </p:spPr>
        <p:txBody>
          <a:bodyPr wrap="none" rtlCol="0">
            <a:spAutoFit/>
          </a:bodyPr>
          <a:lstStyle/>
          <a:p>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Data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warehouses and big data </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analysis, ADR, AMM</a:t>
            </a:r>
            <a:endPar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灯片编号占位符 2"/>
          <p:cNvSpPr>
            <a:spLocks noGrp="1"/>
          </p:cNvSpPr>
          <p:nvPr>
            <p:ph type="sldNum" sz="quarter" idx="12"/>
          </p:nvPr>
        </p:nvSpPr>
        <p:spPr/>
        <p:txBody>
          <a:bodyPr/>
          <a:lstStyle/>
          <a:p>
            <a:fld id="{E4F376F3-DBFC-4EA6-8A6A-A06A14708E16}" type="slidenum">
              <a:rPr lang="zh-CN" altLang="en-US" smtClean="0"/>
              <a:t>4</a:t>
            </a:fld>
            <a:endParaRPr lang="zh-CN" altLang="en-US"/>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809677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endParaRPr lang="zh-CN" altLang="en-US" dirty="0"/>
          </a:p>
        </p:txBody>
      </p:sp>
      <p:pic>
        <p:nvPicPr>
          <p:cNvPr id="4" name="内容占位符 3"/>
          <p:cNvPicPr>
            <a:picLocks noGrp="1" noChangeAspect="1"/>
          </p:cNvPicPr>
          <p:nvPr>
            <p:ph idx="1"/>
          </p:nvPr>
        </p:nvPicPr>
        <p:blipFill>
          <a:blip r:embed="rId2"/>
          <a:stretch>
            <a:fillRect/>
          </a:stretch>
        </p:blipFill>
        <p:spPr>
          <a:xfrm>
            <a:off x="911085" y="1669645"/>
            <a:ext cx="9029619" cy="4058126"/>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40</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96601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endParaRPr lang="zh-CN" altLang="en-US" dirty="0"/>
          </a:p>
        </p:txBody>
      </p:sp>
      <p:pic>
        <p:nvPicPr>
          <p:cNvPr id="5" name="内容占位符 4"/>
          <p:cNvPicPr>
            <a:picLocks noGrp="1" noChangeAspect="1"/>
          </p:cNvPicPr>
          <p:nvPr>
            <p:ph idx="1"/>
          </p:nvPr>
        </p:nvPicPr>
        <p:blipFill>
          <a:blip r:embed="rId2"/>
          <a:stretch>
            <a:fillRect/>
          </a:stretch>
        </p:blipFill>
        <p:spPr>
          <a:xfrm>
            <a:off x="5773365" y="1550930"/>
            <a:ext cx="6197803" cy="4342986"/>
          </a:xfrm>
          <a:prstGeom prst="rect">
            <a:avLst/>
          </a:prstGeom>
        </p:spPr>
      </p:pic>
      <p:pic>
        <p:nvPicPr>
          <p:cNvPr id="6" name="图片 5"/>
          <p:cNvPicPr>
            <a:picLocks noChangeAspect="1"/>
          </p:cNvPicPr>
          <p:nvPr/>
        </p:nvPicPr>
        <p:blipFill>
          <a:blip r:embed="rId3"/>
          <a:stretch>
            <a:fillRect/>
          </a:stretch>
        </p:blipFill>
        <p:spPr>
          <a:xfrm>
            <a:off x="439846" y="1625249"/>
            <a:ext cx="5131841" cy="3771694"/>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41</a:t>
            </a:fld>
            <a:endParaRPr lang="zh-CN" altLang="en-US"/>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522857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SQL Quarantine</a:t>
            </a:r>
            <a:endParaRPr lang="zh-CN" altLang="en-US" dirty="0"/>
          </a:p>
        </p:txBody>
      </p:sp>
      <p:pic>
        <p:nvPicPr>
          <p:cNvPr id="4" name="内容占位符 3"/>
          <p:cNvPicPr>
            <a:picLocks noGrp="1" noChangeAspect="1"/>
          </p:cNvPicPr>
          <p:nvPr>
            <p:ph idx="1"/>
          </p:nvPr>
        </p:nvPicPr>
        <p:blipFill>
          <a:blip r:embed="rId2"/>
          <a:stretch>
            <a:fillRect/>
          </a:stretch>
        </p:blipFill>
        <p:spPr>
          <a:xfrm>
            <a:off x="904064" y="1554580"/>
            <a:ext cx="9389726" cy="4571746"/>
          </a:xfrm>
          <a:prstGeom prst="rect">
            <a:avLst/>
          </a:prstGeom>
        </p:spPr>
      </p:pic>
      <p:sp>
        <p:nvSpPr>
          <p:cNvPr id="3" name="灯片编号占位符 2"/>
          <p:cNvSpPr>
            <a:spLocks noGrp="1"/>
          </p:cNvSpPr>
          <p:nvPr>
            <p:ph type="sldNum" sz="quarter" idx="12"/>
          </p:nvPr>
        </p:nvSpPr>
        <p:spPr/>
        <p:txBody>
          <a:bodyPr/>
          <a:lstStyle/>
          <a:p>
            <a:fld id="{E4F376F3-DBFC-4EA6-8A6A-A06A14708E16}" type="slidenum">
              <a:rPr lang="zh-CN" altLang="en-US" smtClean="0"/>
              <a:t>42</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6501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Materialized </a:t>
            </a:r>
            <a:r>
              <a:rPr lang="en-US" altLang="zh-CN" dirty="0" smtClean="0"/>
              <a:t>Views</a:t>
            </a:r>
            <a:endParaRPr lang="zh-CN" altLang="en-US" dirty="0"/>
          </a:p>
        </p:txBody>
      </p:sp>
      <p:sp>
        <p:nvSpPr>
          <p:cNvPr id="3" name="内容占位符 2"/>
          <p:cNvSpPr>
            <a:spLocks noGrp="1"/>
          </p:cNvSpPr>
          <p:nvPr>
            <p:ph idx="1"/>
          </p:nvPr>
        </p:nvSpPr>
        <p:spPr>
          <a:xfrm>
            <a:off x="838200" y="1340036"/>
            <a:ext cx="8468762" cy="4351338"/>
          </a:xfrm>
        </p:spPr>
        <p:txBody>
          <a:bodyPr>
            <a:normAutofit/>
          </a:bodyPr>
          <a:lstStyle/>
          <a:p>
            <a:r>
              <a:rPr lang="en-US" altLang="zh-CN" sz="1800" dirty="0"/>
              <a:t>Starting with Oracle Database Release 21c, materialized views can be created and maintained automatically</a:t>
            </a:r>
            <a:r>
              <a:rPr lang="en-US" altLang="zh-CN" sz="1800" dirty="0" smtClean="0"/>
              <a:t>. </a:t>
            </a:r>
            <a:r>
              <a:rPr lang="zh-CN" altLang="en-US" sz="1800" dirty="0" smtClean="0"/>
              <a:t>用于自冶数据库</a:t>
            </a:r>
            <a:endParaRPr lang="en-US" altLang="zh-CN" sz="1800" dirty="0" smtClean="0"/>
          </a:p>
          <a:p>
            <a:r>
              <a:rPr lang="zh-CN" altLang="en-US" sz="1800" dirty="0"/>
              <a:t>物化视图提供了显着提高查询性能的潜力，但需要大量的努力和技能来确定要使用的物化视图</a:t>
            </a:r>
            <a:r>
              <a:rPr lang="zh-CN" altLang="en-US" sz="1800" dirty="0" smtClean="0"/>
              <a:t>。结合</a:t>
            </a:r>
            <a:r>
              <a:rPr lang="zh-CN" altLang="en-US" sz="1800" dirty="0"/>
              <a:t>了工作负载监控来确定需要哪些物化视图。</a:t>
            </a:r>
            <a:r>
              <a:rPr lang="zh-CN" altLang="en-US" sz="1800" dirty="0" smtClean="0"/>
              <a:t>基于决定</a:t>
            </a:r>
            <a:r>
              <a:rPr lang="zh-CN" altLang="en-US" sz="1800" dirty="0"/>
              <a:t>，物化视图和物化视图日志被自动创建和维护，无需任何手动交互</a:t>
            </a:r>
            <a:r>
              <a:rPr lang="zh-CN" altLang="en-US" sz="1800" dirty="0" smtClean="0"/>
              <a:t>。</a:t>
            </a:r>
            <a:endParaRPr lang="en-US" altLang="zh-CN" sz="1800" dirty="0" smtClean="0"/>
          </a:p>
          <a:p>
            <a:r>
              <a:rPr lang="zh-CN" altLang="en-US" sz="1800" dirty="0" smtClean="0"/>
              <a:t>对于复杂查询</a:t>
            </a:r>
            <a:r>
              <a:rPr lang="en-US" altLang="zh-CN" sz="1800" dirty="0" smtClean="0"/>
              <a:t>SQL</a:t>
            </a:r>
            <a:r>
              <a:rPr lang="zh-CN" altLang="en-US" sz="1800" dirty="0" smtClean="0"/>
              <a:t>的查询块</a:t>
            </a:r>
            <a:r>
              <a:rPr lang="en-US" altLang="zh-CN" sz="1800" dirty="0" smtClean="0"/>
              <a:t>(QB)</a:t>
            </a:r>
            <a:r>
              <a:rPr lang="zh-CN" altLang="en-US" sz="1800" dirty="0" smtClean="0"/>
              <a:t>，</a:t>
            </a:r>
            <a:r>
              <a:rPr lang="en-US" altLang="zh-CN" sz="1800" dirty="0" smtClean="0"/>
              <a:t>MVIEW</a:t>
            </a:r>
            <a:r>
              <a:rPr lang="zh-CN" altLang="en-US" sz="1800" dirty="0" smtClean="0"/>
              <a:t>查询重写技术可以优化此类查询，基于扩展</a:t>
            </a:r>
            <a:r>
              <a:rPr lang="zh-CN" altLang="en-US" sz="1800" dirty="0"/>
              <a:t>覆盖子表达式</a:t>
            </a:r>
            <a:r>
              <a:rPr lang="zh-CN" altLang="en-US" sz="1800" dirty="0" smtClean="0"/>
              <a:t>算法</a:t>
            </a:r>
            <a:r>
              <a:rPr lang="en-US" altLang="zh-CN" sz="1800" dirty="0" smtClean="0"/>
              <a:t>(ECSE),</a:t>
            </a:r>
            <a:r>
              <a:rPr lang="zh-CN" altLang="en-US" sz="1800" dirty="0" smtClean="0"/>
              <a:t>权衡生成等价、超</a:t>
            </a:r>
            <a:r>
              <a:rPr lang="en-US" altLang="zh-CN" sz="1800" dirty="0" smtClean="0"/>
              <a:t>/</a:t>
            </a:r>
            <a:r>
              <a:rPr lang="zh-CN" altLang="en-US" sz="1800" dirty="0" smtClean="0"/>
              <a:t>子</a:t>
            </a:r>
            <a:r>
              <a:rPr lang="en-US" altLang="zh-CN" sz="1800" dirty="0" smtClean="0"/>
              <a:t>/</a:t>
            </a:r>
            <a:r>
              <a:rPr lang="zh-CN" altLang="en-US" sz="1800" dirty="0" smtClean="0"/>
              <a:t>交</a:t>
            </a:r>
            <a:r>
              <a:rPr lang="en-US" altLang="zh-CN" sz="1800" dirty="0" smtClean="0"/>
              <a:t>/</a:t>
            </a:r>
            <a:r>
              <a:rPr lang="zh-CN" altLang="en-US" sz="1800" dirty="0" smtClean="0"/>
              <a:t>合集的预查询结果。</a:t>
            </a:r>
            <a:endParaRPr lang="zh-CN" altLang="en-US" sz="1800" dirty="0"/>
          </a:p>
          <a:p>
            <a:r>
              <a:rPr lang="zh-CN" altLang="en-US" sz="1800" dirty="0" smtClean="0"/>
              <a:t>支持</a:t>
            </a:r>
            <a:r>
              <a:rPr lang="zh-CN" altLang="en-US" sz="1800" dirty="0"/>
              <a:t>分区和非分区基表。支持增量物化视图刷新</a:t>
            </a:r>
            <a:r>
              <a:rPr lang="zh-CN" altLang="en-US" sz="1800" dirty="0" smtClean="0"/>
              <a:t>。</a:t>
            </a:r>
            <a:endParaRPr lang="en-US" altLang="zh-CN" sz="1800" dirty="0" smtClean="0"/>
          </a:p>
          <a:p>
            <a:r>
              <a:rPr lang="en-US" altLang="zh-CN" sz="1800" dirty="0"/>
              <a:t>Automatic Materialized Views</a:t>
            </a:r>
            <a:r>
              <a:rPr lang="zh-CN" altLang="en-US" sz="1800" dirty="0"/>
              <a:t>使用对象活动跟踪系统 </a:t>
            </a:r>
            <a:r>
              <a:rPr lang="en-US" altLang="zh-CN" sz="1800" dirty="0"/>
              <a:t>(OATS) </a:t>
            </a:r>
            <a:r>
              <a:rPr lang="zh-CN" altLang="en-US" sz="1800" dirty="0"/>
              <a:t>提供的工作负载信息作为自动决策过程的</a:t>
            </a:r>
            <a:r>
              <a:rPr lang="zh-CN" altLang="en-US" sz="1800" dirty="0" smtClean="0"/>
              <a:t>一部分</a:t>
            </a:r>
            <a:endParaRPr lang="en-US" altLang="zh-CN" sz="1800" dirty="0" smtClean="0"/>
          </a:p>
          <a:p>
            <a:r>
              <a:rPr lang="en-US" altLang="zh-CN" sz="1800" b="1" dirty="0" smtClean="0"/>
              <a:t>DBMS_AUTO_MV </a:t>
            </a:r>
            <a:r>
              <a:rPr lang="en-US" altLang="zh-CN" sz="1800" dirty="0" smtClean="0"/>
              <a:t>DBA_ACTIVITY</a:t>
            </a:r>
            <a:r>
              <a:rPr lang="en-US" altLang="zh-CN" sz="1800" dirty="0"/>
              <a:t>_*      </a:t>
            </a:r>
            <a:r>
              <a:rPr lang="en-US" altLang="zh-CN" sz="1800" dirty="0" smtClean="0"/>
              <a:t>DBA_AUTO_MV_*</a:t>
            </a:r>
            <a:endParaRPr lang="zh-CN" altLang="en-US" sz="1800" dirty="0"/>
          </a:p>
        </p:txBody>
      </p:sp>
      <p:graphicFrame>
        <p:nvGraphicFramePr>
          <p:cNvPr id="4" name="图示 3"/>
          <p:cNvGraphicFramePr/>
          <p:nvPr>
            <p:extLst>
              <p:ext uri="{D42A27DB-BD31-4B8C-83A1-F6EECF244321}">
                <p14:modId xmlns:p14="http://schemas.microsoft.com/office/powerpoint/2010/main" val="792261743"/>
              </p:ext>
            </p:extLst>
          </p:nvPr>
        </p:nvGraphicFramePr>
        <p:xfrm>
          <a:off x="1515261" y="4934139"/>
          <a:ext cx="7547258" cy="134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22907" y="5963484"/>
            <a:ext cx="4620285" cy="646331"/>
          </a:xfrm>
          <a:prstGeom prst="rect">
            <a:avLst/>
          </a:prstGeom>
          <a:solidFill>
            <a:srgbClr val="FFC000"/>
          </a:solidFill>
        </p:spPr>
        <p:txBody>
          <a:bodyPr wrap="square">
            <a:spAutoFit/>
          </a:bodyPr>
          <a:lstStyle/>
          <a:p>
            <a:r>
              <a:rPr lang="zh-CN" altLang="en-US" sz="1200" dirty="0" smtClean="0"/>
              <a:t>exec dbms_auto_mv.configure('AUTO_MV_MODE', 'IMPLEMENT');</a:t>
            </a:r>
          </a:p>
          <a:p>
            <a:r>
              <a:rPr lang="zh-CN" altLang="en-US" sz="1200" dirty="0" smtClean="0"/>
              <a:t>exec dbms_auto_mv.configure('AUTO_MV_MODE', 'OFF');</a:t>
            </a:r>
          </a:p>
          <a:p>
            <a:r>
              <a:rPr lang="zh-CN" altLang="en-US" sz="1200" dirty="0" smtClean="0"/>
              <a:t>exec dbms_auto_mv.configure('AUTO_MV_MODE', 'REPORT ONLY');</a:t>
            </a:r>
            <a:endParaRPr lang="en-US" altLang="zh-CN" sz="1200" dirty="0" smtClean="0"/>
          </a:p>
        </p:txBody>
      </p:sp>
      <p:sp>
        <p:nvSpPr>
          <p:cNvPr id="6" name="矩形 5"/>
          <p:cNvSpPr/>
          <p:nvPr/>
        </p:nvSpPr>
        <p:spPr>
          <a:xfrm>
            <a:off x="8769791" y="6404232"/>
            <a:ext cx="3010277" cy="276999"/>
          </a:xfrm>
          <a:prstGeom prst="rect">
            <a:avLst/>
          </a:prstGeom>
          <a:solidFill>
            <a:srgbClr val="FFC000"/>
          </a:solidFill>
        </p:spPr>
        <p:txBody>
          <a:bodyPr wrap="square">
            <a:spAutoFit/>
          </a:bodyPr>
          <a:lstStyle/>
          <a:p>
            <a:r>
              <a:rPr lang="en-US" altLang="zh-CN" sz="1200" dirty="0" smtClean="0"/>
              <a:t>DBMS_AUTO_MV.REPORT_[LAST_]ACTIVITY</a:t>
            </a:r>
            <a:endParaRPr lang="zh-CN" altLang="en-US" sz="1200" dirty="0"/>
          </a:p>
        </p:txBody>
      </p:sp>
      <p:sp>
        <p:nvSpPr>
          <p:cNvPr id="7" name="矩形 6"/>
          <p:cNvSpPr/>
          <p:nvPr/>
        </p:nvSpPr>
        <p:spPr>
          <a:xfrm>
            <a:off x="6924015" y="5969213"/>
            <a:ext cx="3010277" cy="276999"/>
          </a:xfrm>
          <a:prstGeom prst="rect">
            <a:avLst/>
          </a:prstGeom>
          <a:solidFill>
            <a:srgbClr val="FFC000"/>
          </a:solidFill>
        </p:spPr>
        <p:txBody>
          <a:bodyPr wrap="square">
            <a:spAutoFit/>
          </a:bodyPr>
          <a:lstStyle/>
          <a:p>
            <a:r>
              <a:rPr lang="en-US" altLang="zh-CN" sz="1200" dirty="0" err="1" smtClean="0"/>
              <a:t>dbms_auto_mv.dbms_auto_refresh</a:t>
            </a:r>
            <a:r>
              <a:rPr lang="en-US" altLang="zh-CN" sz="1200" dirty="0"/>
              <a:t>();</a:t>
            </a:r>
            <a:endParaRPr lang="zh-CN" altLang="en-US" sz="1200" dirty="0"/>
          </a:p>
        </p:txBody>
      </p:sp>
      <p:sp>
        <p:nvSpPr>
          <p:cNvPr id="9" name="矩形 8"/>
          <p:cNvSpPr/>
          <p:nvPr/>
        </p:nvSpPr>
        <p:spPr>
          <a:xfrm>
            <a:off x="5054097" y="6355511"/>
            <a:ext cx="2279210" cy="276999"/>
          </a:xfrm>
          <a:prstGeom prst="rect">
            <a:avLst/>
          </a:prstGeom>
          <a:solidFill>
            <a:srgbClr val="FFC000"/>
          </a:solidFill>
        </p:spPr>
        <p:txBody>
          <a:bodyPr wrap="square">
            <a:spAutoFit/>
          </a:bodyPr>
          <a:lstStyle/>
          <a:p>
            <a:r>
              <a:rPr lang="zh-CN" altLang="en-US" sz="1200" dirty="0"/>
              <a:t>DBMS_AUTO_MV.RECOMMEND</a:t>
            </a:r>
          </a:p>
        </p:txBody>
      </p:sp>
      <p:pic>
        <p:nvPicPr>
          <p:cNvPr id="8" name="图片 7"/>
          <p:cNvPicPr>
            <a:picLocks noChangeAspect="1"/>
          </p:cNvPicPr>
          <p:nvPr/>
        </p:nvPicPr>
        <p:blipFill>
          <a:blip r:embed="rId8"/>
          <a:stretch>
            <a:fillRect/>
          </a:stretch>
        </p:blipFill>
        <p:spPr>
          <a:xfrm>
            <a:off x="9306962" y="1195407"/>
            <a:ext cx="2850127" cy="4595258"/>
          </a:xfrm>
          <a:prstGeom prst="rect">
            <a:avLst/>
          </a:prstGeom>
        </p:spPr>
      </p:pic>
      <p:sp>
        <p:nvSpPr>
          <p:cNvPr id="10" name="灯片编号占位符 9"/>
          <p:cNvSpPr>
            <a:spLocks noGrp="1"/>
          </p:cNvSpPr>
          <p:nvPr>
            <p:ph type="sldNum" sz="quarter" idx="12"/>
          </p:nvPr>
        </p:nvSpPr>
        <p:spPr/>
        <p:txBody>
          <a:bodyPr/>
          <a:lstStyle/>
          <a:p>
            <a:fld id="{E4F376F3-DBFC-4EA6-8A6A-A06A14708E16}" type="slidenum">
              <a:rPr lang="zh-CN" altLang="en-US" smtClean="0"/>
              <a:t>43</a:t>
            </a:fld>
            <a:endParaRPr lang="zh-CN" altLang="en-US"/>
          </a:p>
        </p:txBody>
      </p:sp>
      <p:sp>
        <p:nvSpPr>
          <p:cNvPr id="11" name="页脚占位符 10"/>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797728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Automatic Sequence </a:t>
            </a:r>
            <a:r>
              <a:rPr lang="en-US" altLang="zh-CN" dirty="0"/>
              <a:t>Dynamic Cache </a:t>
            </a:r>
            <a:r>
              <a:rPr lang="en-US" altLang="zh-CN" dirty="0" smtClean="0"/>
              <a:t>Resizing</a:t>
            </a:r>
            <a:endParaRPr lang="zh-CN" altLang="en-US" dirty="0"/>
          </a:p>
        </p:txBody>
      </p:sp>
      <p:sp>
        <p:nvSpPr>
          <p:cNvPr id="3" name="内容占位符 2"/>
          <p:cNvSpPr>
            <a:spLocks noGrp="1"/>
          </p:cNvSpPr>
          <p:nvPr>
            <p:ph idx="1"/>
          </p:nvPr>
        </p:nvSpPr>
        <p:spPr/>
        <p:txBody>
          <a:bodyPr>
            <a:normAutofit/>
          </a:bodyPr>
          <a:lstStyle/>
          <a:p>
            <a:r>
              <a:rPr lang="en-US" altLang="zh-CN" sz="2000" dirty="0" smtClean="0"/>
              <a:t>From 19.10</a:t>
            </a:r>
          </a:p>
          <a:p>
            <a:r>
              <a:rPr lang="zh-CN" altLang="en-US" sz="2000" dirty="0" smtClean="0"/>
              <a:t>通过</a:t>
            </a:r>
            <a:r>
              <a:rPr lang="zh-CN" altLang="en-US" sz="2000" dirty="0"/>
              <a:t>动态缓存大小调整，序列缓存大小现在可以根据序列值的消耗率自动调整。这意味着缓存可以随时间自动增长和缩小，具体取决于使用情况，同时永远不会低于 </a:t>
            </a:r>
            <a:r>
              <a:rPr lang="en-US" altLang="zh-CN" sz="2000" dirty="0"/>
              <a:t>DDL </a:t>
            </a:r>
            <a:r>
              <a:rPr lang="zh-CN" altLang="en-US" sz="2000" dirty="0"/>
              <a:t>指定的缓存大小</a:t>
            </a:r>
            <a:r>
              <a:rPr lang="zh-CN" altLang="en-US" sz="2000" dirty="0" smtClean="0"/>
              <a:t>。</a:t>
            </a:r>
            <a:endParaRPr lang="en-US" altLang="zh-CN" sz="2000" dirty="0" smtClean="0"/>
          </a:p>
          <a:p>
            <a:r>
              <a:rPr lang="zh-CN" altLang="en-US" sz="2000" dirty="0" smtClean="0"/>
              <a:t>动态</a:t>
            </a:r>
            <a:r>
              <a:rPr lang="zh-CN" altLang="en-US" sz="2000" dirty="0"/>
              <a:t>缓存大小调整可以显着提高使用序列的快速插入工作负载的性能。这是通过减少补充序列缓存所需的磁盘访问次数来实现的，这在 </a:t>
            </a:r>
            <a:r>
              <a:rPr lang="en-US" altLang="zh-CN" sz="2000" dirty="0"/>
              <a:t>Oracle RAC </a:t>
            </a:r>
            <a:r>
              <a:rPr lang="zh-CN" altLang="en-US" sz="2000" dirty="0"/>
              <a:t>环境中尤其重要。</a:t>
            </a:r>
          </a:p>
        </p:txBody>
      </p:sp>
      <p:pic>
        <p:nvPicPr>
          <p:cNvPr id="4" name="图片 3"/>
          <p:cNvPicPr>
            <a:picLocks noChangeAspect="1"/>
          </p:cNvPicPr>
          <p:nvPr/>
        </p:nvPicPr>
        <p:blipFill>
          <a:blip r:embed="rId2"/>
          <a:stretch>
            <a:fillRect/>
          </a:stretch>
        </p:blipFill>
        <p:spPr>
          <a:xfrm>
            <a:off x="928735" y="3596793"/>
            <a:ext cx="10717251" cy="2677960"/>
          </a:xfrm>
          <a:prstGeom prst="rect">
            <a:avLst/>
          </a:prstGeom>
        </p:spPr>
      </p:pic>
      <p:sp>
        <p:nvSpPr>
          <p:cNvPr id="5" name="灯片编号占位符 4"/>
          <p:cNvSpPr>
            <a:spLocks noGrp="1"/>
          </p:cNvSpPr>
          <p:nvPr>
            <p:ph type="sldNum" sz="quarter" idx="12"/>
          </p:nvPr>
        </p:nvSpPr>
        <p:spPr/>
        <p:txBody>
          <a:bodyPr/>
          <a:lstStyle/>
          <a:p>
            <a:fld id="{E4F376F3-DBFC-4EA6-8A6A-A06A14708E16}" type="slidenum">
              <a:rPr lang="zh-CN" altLang="en-US" smtClean="0"/>
              <a:t>44</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818411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In Memory</a:t>
            </a:r>
            <a:endParaRPr lang="zh-CN" altLang="en-US" dirty="0"/>
          </a:p>
        </p:txBody>
      </p:sp>
      <p:sp>
        <p:nvSpPr>
          <p:cNvPr id="3" name="内容占位符 2"/>
          <p:cNvSpPr>
            <a:spLocks noGrp="1"/>
          </p:cNvSpPr>
          <p:nvPr>
            <p:ph idx="1"/>
          </p:nvPr>
        </p:nvSpPr>
        <p:spPr/>
        <p:txBody>
          <a:bodyPr>
            <a:normAutofit fontScale="92500"/>
          </a:bodyPr>
          <a:lstStyle/>
          <a:p>
            <a:r>
              <a:rPr lang="en-US" altLang="zh-CN" dirty="0"/>
              <a:t>New component in the SGA , in 12.1 was a static pool, and must be sized </a:t>
            </a:r>
            <a:r>
              <a:rPr lang="en-US" altLang="zh-CN" dirty="0" smtClean="0"/>
              <a:t>correctly using </a:t>
            </a:r>
            <a:r>
              <a:rPr lang="en-US" altLang="zh-CN" dirty="0" err="1"/>
              <a:t>inmemory_size</a:t>
            </a:r>
            <a:r>
              <a:rPr lang="en-US" altLang="zh-CN" dirty="0"/>
              <a:t> </a:t>
            </a:r>
            <a:r>
              <a:rPr lang="en-US" altLang="zh-CN" dirty="0" smtClean="0"/>
              <a:t>parameter</a:t>
            </a:r>
          </a:p>
          <a:p>
            <a:r>
              <a:rPr lang="en-US" altLang="zh-CN" dirty="0"/>
              <a:t>Only for Tables, partitions, </a:t>
            </a:r>
            <a:r>
              <a:rPr lang="en-US" altLang="zh-CN" dirty="0" err="1"/>
              <a:t>subpartitions</a:t>
            </a:r>
            <a:r>
              <a:rPr lang="en-US" altLang="zh-CN" dirty="0"/>
              <a:t>, </a:t>
            </a:r>
            <a:r>
              <a:rPr lang="en-US" altLang="zh-CN" dirty="0" err="1" smtClean="0"/>
              <a:t>Mviews</a:t>
            </a:r>
            <a:endParaRPr lang="en-US" altLang="zh-CN" dirty="0" smtClean="0"/>
          </a:p>
          <a:p>
            <a:r>
              <a:rPr lang="en-US" altLang="zh-CN" dirty="0"/>
              <a:t>In-Memory Virtual Columns – </a:t>
            </a:r>
            <a:r>
              <a:rPr lang="en-US" altLang="zh-CN" dirty="0" smtClean="0"/>
              <a:t>12cR2  </a:t>
            </a:r>
            <a:r>
              <a:rPr lang="en-US" altLang="zh-CN" dirty="0"/>
              <a:t>parameter must be </a:t>
            </a:r>
            <a:r>
              <a:rPr lang="en-US" altLang="zh-CN" dirty="0" smtClean="0"/>
              <a:t>set INMEMORY_VIRTUAL_COLUMNS=ENABLE</a:t>
            </a:r>
          </a:p>
          <a:p>
            <a:r>
              <a:rPr lang="en-US" altLang="zh-CN" b="1" dirty="0"/>
              <a:t>Expressions, Virtual Columns, Fast Start, and </a:t>
            </a:r>
            <a:r>
              <a:rPr lang="en-US" altLang="zh-CN" b="1" dirty="0" smtClean="0"/>
              <a:t>ADO</a:t>
            </a:r>
          </a:p>
          <a:p>
            <a:pPr lvl="1"/>
            <a:r>
              <a:rPr lang="en-US" altLang="zh-CN" dirty="0"/>
              <a:t>IM column store as a new ADO data tier.</a:t>
            </a:r>
          </a:p>
          <a:p>
            <a:pPr lvl="1"/>
            <a:r>
              <a:rPr lang="en-US" altLang="zh-CN" dirty="0"/>
              <a:t>– When enabled, the Heat Map feature automatically tracks data access patterns; ADO uses this Heat Map </a:t>
            </a:r>
            <a:r>
              <a:rPr lang="en-US" altLang="zh-CN" dirty="0" smtClean="0"/>
              <a:t>data to </a:t>
            </a:r>
            <a:r>
              <a:rPr lang="en-US" altLang="zh-CN" dirty="0"/>
              <a:t>implement user-defined policies at the database level.</a:t>
            </a:r>
          </a:p>
          <a:p>
            <a:pPr lvl="1"/>
            <a:r>
              <a:rPr lang="en-US" altLang="zh-CN" dirty="0"/>
              <a:t>– ADO manages the In-Memory Column Store, by moving objects (tables, partitions or </a:t>
            </a:r>
            <a:r>
              <a:rPr lang="en-US" altLang="zh-CN" dirty="0" err="1"/>
              <a:t>subpartitions</a:t>
            </a:r>
            <a:r>
              <a:rPr lang="en-US" altLang="zh-CN" dirty="0"/>
              <a:t>) in </a:t>
            </a:r>
            <a:r>
              <a:rPr lang="en-US" altLang="zh-CN" dirty="0" smtClean="0"/>
              <a:t>and out </a:t>
            </a:r>
            <a:r>
              <a:rPr lang="en-US" altLang="zh-CN" dirty="0"/>
              <a:t>of the memory, based on Heat Map statistics.</a:t>
            </a:r>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45</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217474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In Memory</a:t>
            </a:r>
            <a:endParaRPr lang="zh-CN" altLang="en-US" dirty="0"/>
          </a:p>
        </p:txBody>
      </p:sp>
      <p:sp>
        <p:nvSpPr>
          <p:cNvPr id="3" name="内容占位符 2"/>
          <p:cNvSpPr>
            <a:spLocks noGrp="1"/>
          </p:cNvSpPr>
          <p:nvPr>
            <p:ph idx="1"/>
          </p:nvPr>
        </p:nvSpPr>
        <p:spPr/>
        <p:txBody>
          <a:bodyPr>
            <a:normAutofit/>
          </a:bodyPr>
          <a:lstStyle/>
          <a:p>
            <a:r>
              <a:rPr lang="en-US" altLang="zh-CN" dirty="0"/>
              <a:t>IM </a:t>
            </a:r>
            <a:r>
              <a:rPr lang="en-US" altLang="zh-CN" dirty="0" err="1"/>
              <a:t>FastStart</a:t>
            </a:r>
            <a:r>
              <a:rPr lang="en-US" altLang="zh-CN" dirty="0"/>
              <a:t> optimizes the population of database objects in the IM column store by storing </a:t>
            </a:r>
            <a:r>
              <a:rPr lang="en-US" altLang="zh-CN" dirty="0" smtClean="0"/>
              <a:t>IMCUs directly </a:t>
            </a:r>
            <a:r>
              <a:rPr lang="en-US" altLang="zh-CN" dirty="0"/>
              <a:t>on disk.</a:t>
            </a:r>
          </a:p>
          <a:p>
            <a:r>
              <a:rPr lang="en-US" altLang="zh-CN" dirty="0"/>
              <a:t>– </a:t>
            </a:r>
            <a:r>
              <a:rPr lang="en-US" altLang="zh-CN" dirty="0" err="1"/>
              <a:t>FastStart</a:t>
            </a:r>
            <a:r>
              <a:rPr lang="en-US" altLang="zh-CN" dirty="0"/>
              <a:t> area is a designated </a:t>
            </a:r>
            <a:r>
              <a:rPr lang="en-US" altLang="zh-CN" dirty="0" err="1"/>
              <a:t>tablespace</a:t>
            </a:r>
            <a:r>
              <a:rPr lang="en-US" altLang="zh-CN" dirty="0"/>
              <a:t> where IM </a:t>
            </a:r>
            <a:r>
              <a:rPr lang="en-US" altLang="zh-CN" dirty="0" err="1"/>
              <a:t>FastStart</a:t>
            </a:r>
            <a:r>
              <a:rPr lang="en-US" altLang="zh-CN" dirty="0"/>
              <a:t> stores and manages data for </a:t>
            </a:r>
            <a:r>
              <a:rPr lang="en-US" altLang="zh-CN" dirty="0" smtClean="0"/>
              <a:t>INMEMORY objects</a:t>
            </a:r>
            <a:r>
              <a:rPr lang="en-US" altLang="zh-CN" dirty="0"/>
              <a:t>.</a:t>
            </a:r>
          </a:p>
          <a:p>
            <a:r>
              <a:rPr lang="en-US" altLang="zh-CN" dirty="0"/>
              <a:t>– Database manages the </a:t>
            </a:r>
            <a:r>
              <a:rPr lang="en-US" altLang="zh-CN" dirty="0" err="1"/>
              <a:t>FastStart</a:t>
            </a:r>
            <a:r>
              <a:rPr lang="en-US" altLang="zh-CN" dirty="0"/>
              <a:t> </a:t>
            </a:r>
            <a:r>
              <a:rPr lang="en-US" altLang="zh-CN" dirty="0" err="1"/>
              <a:t>tablespace</a:t>
            </a:r>
            <a:r>
              <a:rPr lang="en-US" altLang="zh-CN" dirty="0"/>
              <a:t> without DBA </a:t>
            </a:r>
            <a:r>
              <a:rPr lang="en-US" altLang="zh-CN" dirty="0" smtClean="0"/>
              <a:t>intervention</a:t>
            </a:r>
          </a:p>
          <a:p>
            <a:r>
              <a:rPr lang="en-US" altLang="zh-CN" dirty="0"/>
              <a:t>DBMS_INMEMORY_ADMIN package is the primary interface for managing IM expressions: </a:t>
            </a:r>
            <a:r>
              <a:rPr lang="en-US" altLang="zh-CN" dirty="0" err="1"/>
              <a:t>config</a:t>
            </a:r>
            <a:r>
              <a:rPr lang="en-US" altLang="zh-CN" dirty="0"/>
              <a:t>, </a:t>
            </a:r>
            <a:r>
              <a:rPr lang="en-US" altLang="zh-CN" dirty="0" smtClean="0"/>
              <a:t>capture and </a:t>
            </a:r>
            <a:r>
              <a:rPr lang="en-US" altLang="zh-CN" dirty="0"/>
              <a:t>drop IME</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46</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288502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Automatic </a:t>
            </a:r>
            <a:r>
              <a:rPr lang="en-US" altLang="zh-CN" dirty="0"/>
              <a:t>deadlock resolution</a:t>
            </a:r>
            <a:endParaRPr lang="zh-CN" altLang="en-US" dirty="0"/>
          </a:p>
        </p:txBody>
      </p:sp>
      <p:sp>
        <p:nvSpPr>
          <p:cNvPr id="3" name="内容占位符 2"/>
          <p:cNvSpPr>
            <a:spLocks noGrp="1"/>
          </p:cNvSpPr>
          <p:nvPr>
            <p:ph idx="1"/>
          </p:nvPr>
        </p:nvSpPr>
        <p:spPr/>
        <p:txBody>
          <a:bodyPr/>
          <a:lstStyle/>
          <a:p>
            <a:r>
              <a:rPr lang="en-US" altLang="zh-CN" sz="1800" dirty="0" smtClean="0"/>
              <a:t>Hang </a:t>
            </a:r>
            <a:r>
              <a:rPr lang="en-US" altLang="zh-CN" sz="1800" dirty="0"/>
              <a:t>Manager</a:t>
            </a:r>
          </a:p>
          <a:p>
            <a:pPr lvl="1">
              <a:buFont typeface="Calibri" panose="020F0502020204030204" pitchFamily="34" charset="0"/>
              <a:buChar char="−"/>
            </a:pPr>
            <a:r>
              <a:rPr lang="en-US" altLang="zh-CN" sz="1800" dirty="0"/>
              <a:t>High system load, workload contention, network congestion or </a:t>
            </a:r>
            <a:r>
              <a:rPr lang="en-US" altLang="zh-CN" sz="1800" dirty="0" smtClean="0"/>
              <a:t>errors</a:t>
            </a:r>
          </a:p>
          <a:p>
            <a:r>
              <a:rPr lang="en-US" altLang="zh-CN" sz="1800" dirty="0"/>
              <a:t>Hangs may be self resolving </a:t>
            </a:r>
          </a:p>
          <a:p>
            <a:pPr lvl="1">
              <a:buFont typeface="Calibri" panose="020F0502020204030204" pitchFamily="34" charset="0"/>
              <a:buChar char="−"/>
            </a:pPr>
            <a:r>
              <a:rPr lang="en-US" altLang="zh-CN" sz="1800" dirty="0"/>
              <a:t>Holder may be on different instances of Oracle RAC</a:t>
            </a:r>
          </a:p>
          <a:p>
            <a:r>
              <a:rPr lang="en-US" altLang="zh-CN" sz="1800" dirty="0"/>
              <a:t>Node hangs are handled by Oracle </a:t>
            </a:r>
            <a:r>
              <a:rPr lang="en-US" altLang="zh-CN" sz="1800" dirty="0" err="1" smtClean="0"/>
              <a:t>Clusterware</a:t>
            </a:r>
            <a:endParaRPr lang="en-US" altLang="zh-CN" sz="1800" dirty="0" smtClean="0"/>
          </a:p>
          <a:p>
            <a:pPr lvl="1">
              <a:buFont typeface="Calibri" panose="020F0502020204030204" pitchFamily="34" charset="0"/>
              <a:buChar char="−"/>
            </a:pPr>
            <a:r>
              <a:rPr lang="en-US" altLang="zh-CN" sz="1800" dirty="0"/>
              <a:t>Resolution may be Process, Instance or Node </a:t>
            </a:r>
            <a:r>
              <a:rPr lang="en-US" altLang="zh-CN" sz="1800" dirty="0" smtClean="0"/>
              <a:t>termination</a:t>
            </a:r>
          </a:p>
          <a:p>
            <a:r>
              <a:rPr lang="en-US" altLang="zh-CN" sz="1800" dirty="0"/>
              <a:t>_</a:t>
            </a:r>
            <a:r>
              <a:rPr lang="en-US" altLang="zh-CN" sz="1800" dirty="0" err="1"/>
              <a:t>deadlock_resolution_level</a:t>
            </a:r>
            <a:r>
              <a:rPr lang="en-US" altLang="zh-CN" sz="1800" dirty="0"/>
              <a:t> &amp; _</a:t>
            </a:r>
            <a:r>
              <a:rPr lang="en-US" altLang="zh-CN" sz="1800" dirty="0" err="1"/>
              <a:t>deadlock_diagnostic_level</a:t>
            </a:r>
            <a:endParaRPr lang="en-US" altLang="zh-CN" sz="1800" dirty="0"/>
          </a:p>
          <a:p>
            <a:pPr lvl="1">
              <a:buFont typeface="Calibri" panose="020F0502020204030204" pitchFamily="34" charset="0"/>
              <a:buChar char="−"/>
            </a:pPr>
            <a:r>
              <a:rPr lang="en-US" altLang="zh-CN" sz="1800" dirty="0"/>
              <a:t>automatic deadlock resolution level </a:t>
            </a:r>
          </a:p>
          <a:p>
            <a:pPr lvl="1">
              <a:buFont typeface="Calibri" panose="020F0502020204030204" pitchFamily="34" charset="0"/>
              <a:buChar char="−"/>
            </a:pPr>
            <a:r>
              <a:rPr lang="en-US" altLang="zh-CN" sz="1800" dirty="0"/>
              <a:t>automatic deadlock resolution diagnostics </a:t>
            </a:r>
            <a:r>
              <a:rPr lang="en-US" altLang="zh-CN" sz="1800" dirty="0" smtClean="0"/>
              <a:t>level</a:t>
            </a:r>
          </a:p>
          <a:p>
            <a:pPr marL="285750" indent="-285750"/>
            <a:r>
              <a:rPr lang="zh-CN" altLang="en-US" sz="1800" dirty="0"/>
              <a:t>Two techniques:</a:t>
            </a:r>
            <a:endParaRPr lang="en-US" altLang="zh-CN" sz="1800" dirty="0"/>
          </a:p>
          <a:p>
            <a:pPr lvl="1">
              <a:buFont typeface="Calibri" panose="020F0502020204030204" pitchFamily="34" charset="0"/>
              <a:buChar char="−"/>
            </a:pPr>
            <a:r>
              <a:rPr lang="zh-CN" altLang="en-US" sz="1800" dirty="0"/>
              <a:t>Assume a sufficiently long wait is a deadlock and self abort</a:t>
            </a:r>
            <a:endParaRPr lang="en-US" altLang="zh-CN" sz="1800" dirty="0"/>
          </a:p>
          <a:p>
            <a:pPr lvl="1">
              <a:buFont typeface="Calibri" panose="020F0502020204030204" pitchFamily="34" charset="0"/>
              <a:buChar char="−"/>
            </a:pPr>
            <a:r>
              <a:rPr lang="zh-CN" altLang="en-US" sz="1800" dirty="0"/>
              <a:t>Detect and selectively abort</a:t>
            </a:r>
            <a:endParaRPr lang="en-US" altLang="zh-CN" sz="1800" dirty="0"/>
          </a:p>
          <a:p>
            <a:pPr lvl="1">
              <a:buFont typeface="Calibri" panose="020F0502020204030204" pitchFamily="34" charset="0"/>
              <a:buChar char="−"/>
            </a:pPr>
            <a:endParaRPr lang="en-US" altLang="zh-CN" sz="1800" dirty="0"/>
          </a:p>
          <a:p>
            <a:pPr marL="457200" lvl="1" indent="0">
              <a:buNone/>
            </a:pPr>
            <a:endParaRPr lang="zh-CN" altLang="en-US" dirty="0"/>
          </a:p>
        </p:txBody>
      </p:sp>
      <p:pic>
        <p:nvPicPr>
          <p:cNvPr id="5" name="图片 4"/>
          <p:cNvPicPr>
            <a:picLocks noChangeAspect="1"/>
          </p:cNvPicPr>
          <p:nvPr/>
        </p:nvPicPr>
        <p:blipFill>
          <a:blip r:embed="rId3"/>
          <a:stretch>
            <a:fillRect/>
          </a:stretch>
        </p:blipFill>
        <p:spPr>
          <a:xfrm>
            <a:off x="7335001" y="2315049"/>
            <a:ext cx="4169897" cy="2510448"/>
          </a:xfrm>
          <a:prstGeom prst="rect">
            <a:avLst/>
          </a:prstGeom>
        </p:spPr>
      </p:pic>
      <p:sp>
        <p:nvSpPr>
          <p:cNvPr id="4" name="灯片编号占位符 3"/>
          <p:cNvSpPr>
            <a:spLocks noGrp="1"/>
          </p:cNvSpPr>
          <p:nvPr>
            <p:ph type="sldNum" sz="quarter" idx="12"/>
          </p:nvPr>
        </p:nvSpPr>
        <p:spPr/>
        <p:txBody>
          <a:bodyPr/>
          <a:lstStyle/>
          <a:p>
            <a:fld id="{E4F376F3-DBFC-4EA6-8A6A-A06A14708E16}" type="slidenum">
              <a:rPr lang="zh-CN" altLang="en-US" smtClean="0"/>
              <a:t>47</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749796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Automatic </a:t>
            </a:r>
            <a:r>
              <a:rPr lang="en-US" altLang="zh-CN" dirty="0"/>
              <a:t>deadlock resolution</a:t>
            </a:r>
            <a:endParaRPr lang="zh-CN" altLang="en-US" dirty="0"/>
          </a:p>
        </p:txBody>
      </p:sp>
      <p:sp>
        <p:nvSpPr>
          <p:cNvPr id="6" name="矩形 5"/>
          <p:cNvSpPr/>
          <p:nvPr/>
        </p:nvSpPr>
        <p:spPr>
          <a:xfrm>
            <a:off x="6506630" y="1831993"/>
            <a:ext cx="5027484" cy="3139321"/>
          </a:xfrm>
          <a:prstGeom prst="rect">
            <a:avLst/>
          </a:prstGeom>
        </p:spPr>
        <p:txBody>
          <a:bodyPr wrap="square">
            <a:spAutoFit/>
          </a:bodyPr>
          <a:lstStyle/>
          <a:p>
            <a:pPr algn="ctr"/>
            <a:r>
              <a:rPr lang="en-US" altLang="zh-CN" b="1" dirty="0"/>
              <a:t>Hangs vs Deadlock vs Self </a:t>
            </a:r>
            <a:r>
              <a:rPr lang="en-US" altLang="zh-CN" b="1" dirty="0" smtClean="0"/>
              <a:t>Deadlock</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One or more processes waiting for a resource </a:t>
            </a:r>
            <a:endParaRPr lang="en-US" altLang="zh-CN" dirty="0" smtClean="0"/>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Process </a:t>
            </a:r>
            <a:r>
              <a:rPr lang="en-US" altLang="zh-CN" dirty="0"/>
              <a:t>holding a resource but needs another resource which is held by another process needing resource held by first process </a:t>
            </a:r>
            <a:endParaRPr lang="en-US" altLang="zh-CN" dirty="0" smtClean="0"/>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Process </a:t>
            </a:r>
            <a:r>
              <a:rPr lang="en-US" altLang="zh-CN" dirty="0"/>
              <a:t>holding a resource and again requesting same resource </a:t>
            </a:r>
            <a:endParaRPr lang="en-US" altLang="zh-CN" dirty="0" smtClean="0"/>
          </a:p>
          <a:p>
            <a:r>
              <a:rPr lang="en-US" altLang="zh-CN" dirty="0" smtClean="0"/>
              <a:t> </a:t>
            </a:r>
            <a:endParaRPr lang="zh-CN" altLang="en-US" dirty="0"/>
          </a:p>
        </p:txBody>
      </p:sp>
      <p:pic>
        <p:nvPicPr>
          <p:cNvPr id="11" name="图片 10"/>
          <p:cNvPicPr>
            <a:picLocks noChangeAspect="1"/>
          </p:cNvPicPr>
          <p:nvPr/>
        </p:nvPicPr>
        <p:blipFill>
          <a:blip r:embed="rId3"/>
          <a:stretch>
            <a:fillRect/>
          </a:stretch>
        </p:blipFill>
        <p:spPr>
          <a:xfrm>
            <a:off x="838200" y="1831993"/>
            <a:ext cx="5347131" cy="3542700"/>
          </a:xfrm>
          <a:prstGeom prst="rect">
            <a:avLst/>
          </a:prstGeom>
        </p:spPr>
      </p:pic>
      <p:cxnSp>
        <p:nvCxnSpPr>
          <p:cNvPr id="13" name="曲线连接符 12"/>
          <p:cNvCxnSpPr>
            <a:stCxn id="11" idx="0"/>
          </p:cNvCxnSpPr>
          <p:nvPr/>
        </p:nvCxnSpPr>
        <p:spPr>
          <a:xfrm rot="16200000" flipH="1">
            <a:off x="4722489" y="621269"/>
            <a:ext cx="675817" cy="3097264"/>
          </a:xfrm>
          <a:prstGeom prst="curvedConnector4">
            <a:avLst>
              <a:gd name="adj1" fmla="val -33826"/>
              <a:gd name="adj2" fmla="val 9316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曲线连接符 14"/>
          <p:cNvCxnSpPr/>
          <p:nvPr/>
        </p:nvCxnSpPr>
        <p:spPr>
          <a:xfrm>
            <a:off x="5930020" y="3939106"/>
            <a:ext cx="679010" cy="29876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曲线连接符 16"/>
          <p:cNvCxnSpPr/>
          <p:nvPr/>
        </p:nvCxnSpPr>
        <p:spPr>
          <a:xfrm flipV="1">
            <a:off x="3114392" y="3141552"/>
            <a:ext cx="3322622" cy="6880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E4F376F3-DBFC-4EA6-8A6A-A06A14708E16}" type="slidenum">
              <a:rPr lang="zh-CN" altLang="en-US" smtClean="0"/>
              <a:t>48</a:t>
            </a:fld>
            <a:endParaRPr lang="zh-CN" altLang="en-US"/>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092153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Automatic </a:t>
            </a:r>
            <a:r>
              <a:rPr lang="en-US" altLang="zh-CN" dirty="0"/>
              <a:t>deadlock resolution</a:t>
            </a:r>
            <a:endParaRPr lang="zh-CN" altLang="en-US" dirty="0"/>
          </a:p>
        </p:txBody>
      </p:sp>
      <p:pic>
        <p:nvPicPr>
          <p:cNvPr id="3" name="图片 2"/>
          <p:cNvPicPr>
            <a:picLocks noChangeAspect="1"/>
          </p:cNvPicPr>
          <p:nvPr/>
        </p:nvPicPr>
        <p:blipFill>
          <a:blip r:embed="rId3"/>
          <a:stretch>
            <a:fillRect/>
          </a:stretch>
        </p:blipFill>
        <p:spPr>
          <a:xfrm>
            <a:off x="838200" y="1459952"/>
            <a:ext cx="2903472" cy="4397121"/>
          </a:xfrm>
          <a:prstGeom prst="rect">
            <a:avLst/>
          </a:prstGeom>
        </p:spPr>
      </p:pic>
      <p:sp>
        <p:nvSpPr>
          <p:cNvPr id="4" name="矩形 3"/>
          <p:cNvSpPr/>
          <p:nvPr/>
        </p:nvSpPr>
        <p:spPr>
          <a:xfrm>
            <a:off x="4499736" y="1892671"/>
            <a:ext cx="6096000" cy="1200329"/>
          </a:xfrm>
          <a:prstGeom prst="rect">
            <a:avLst/>
          </a:prstGeom>
        </p:spPr>
        <p:txBody>
          <a:bodyPr>
            <a:spAutoFit/>
          </a:bodyPr>
          <a:lstStyle/>
          <a:p>
            <a:r>
              <a:rPr lang="en-US" altLang="zh-CN" dirty="0"/>
              <a:t>• Runs in the DIA0 process </a:t>
            </a:r>
            <a:endParaRPr lang="en-US" altLang="zh-CN" dirty="0" smtClean="0"/>
          </a:p>
          <a:p>
            <a:r>
              <a:rPr lang="en-US" altLang="zh-CN" dirty="0" smtClean="0"/>
              <a:t>• </a:t>
            </a:r>
            <a:r>
              <a:rPr lang="en-US" altLang="zh-CN" dirty="0"/>
              <a:t>Master DIA0 can be on any </a:t>
            </a:r>
            <a:r>
              <a:rPr lang="en-US" altLang="zh-CN" dirty="0" smtClean="0"/>
              <a:t>instance</a:t>
            </a:r>
          </a:p>
          <a:p>
            <a:r>
              <a:rPr lang="en-US" altLang="zh-CN" dirty="0"/>
              <a:t>• </a:t>
            </a:r>
            <a:r>
              <a:rPr lang="en-US" altLang="zh-CN" dirty="0" smtClean="0"/>
              <a:t>Detects </a:t>
            </a:r>
            <a:r>
              <a:rPr lang="en-US" altLang="zh-CN" dirty="0"/>
              <a:t>hangs (open chains) and deadlocks </a:t>
            </a:r>
            <a:endParaRPr lang="en-US" altLang="zh-CN" dirty="0" smtClean="0"/>
          </a:p>
          <a:p>
            <a:r>
              <a:rPr lang="en-US" altLang="zh-CN" dirty="0" smtClean="0"/>
              <a:t>• </a:t>
            </a:r>
            <a:r>
              <a:rPr lang="en-US" altLang="zh-CN" dirty="0"/>
              <a:t>Defaults to session/process termination</a:t>
            </a:r>
            <a:endParaRPr lang="zh-CN" altLang="en-US" dirty="0"/>
          </a:p>
        </p:txBody>
      </p:sp>
      <p:sp>
        <p:nvSpPr>
          <p:cNvPr id="5" name="矩形 4"/>
          <p:cNvSpPr/>
          <p:nvPr/>
        </p:nvSpPr>
        <p:spPr>
          <a:xfrm>
            <a:off x="4499736" y="3748631"/>
            <a:ext cx="6096000" cy="646331"/>
          </a:xfrm>
          <a:prstGeom prst="rect">
            <a:avLst/>
          </a:prstGeom>
        </p:spPr>
        <p:txBody>
          <a:bodyPr>
            <a:spAutoFit/>
          </a:bodyPr>
          <a:lstStyle/>
          <a:p>
            <a:r>
              <a:rPr lang="en-US" altLang="zh-CN" dirty="0" smtClean="0"/>
              <a:t>Views</a:t>
            </a:r>
          </a:p>
          <a:p>
            <a:r>
              <a:rPr lang="en-US" altLang="zh-CN" dirty="0" smtClean="0"/>
              <a:t> </a:t>
            </a:r>
            <a:r>
              <a:rPr lang="en-US" altLang="zh-CN" dirty="0"/>
              <a:t>• </a:t>
            </a:r>
            <a:r>
              <a:rPr lang="en-US" altLang="zh-CN" dirty="0" err="1"/>
              <a:t>Gv$Hang_info</a:t>
            </a:r>
            <a:r>
              <a:rPr lang="en-US" altLang="zh-CN" dirty="0"/>
              <a:t>, </a:t>
            </a:r>
            <a:r>
              <a:rPr lang="en-US" altLang="zh-CN" dirty="0" err="1"/>
              <a:t>Gv$Hang_session_Info</a:t>
            </a:r>
            <a:r>
              <a:rPr lang="en-US" altLang="zh-CN" dirty="0"/>
              <a:t>, </a:t>
            </a:r>
            <a:r>
              <a:rPr lang="en-US" altLang="zh-CN" dirty="0" err="1"/>
              <a:t>Gv$Hang_statistics</a:t>
            </a:r>
            <a:endParaRPr lang="zh-CN" altLang="en-US" dirty="0"/>
          </a:p>
        </p:txBody>
      </p:sp>
      <p:sp>
        <p:nvSpPr>
          <p:cNvPr id="6" name="灯片编号占位符 5"/>
          <p:cNvSpPr>
            <a:spLocks noGrp="1"/>
          </p:cNvSpPr>
          <p:nvPr>
            <p:ph type="sldNum" sz="quarter" idx="12"/>
          </p:nvPr>
        </p:nvSpPr>
        <p:spPr/>
        <p:txBody>
          <a:bodyPr/>
          <a:lstStyle/>
          <a:p>
            <a:fld id="{E4F376F3-DBFC-4EA6-8A6A-A06A14708E16}" type="slidenum">
              <a:rPr lang="zh-CN" altLang="en-US" smtClean="0"/>
              <a:t>49</a:t>
            </a:fld>
            <a:endParaRPr lang="zh-CN" altLang="en-US"/>
          </a:p>
        </p:txBody>
      </p:sp>
      <p:sp>
        <p:nvSpPr>
          <p:cNvPr id="7" name="页脚占位符 6"/>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96641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2597" y="-411426"/>
            <a:ext cx="12180921" cy="6414492"/>
          </a:xfrm>
          <a:prstGeom prst="rect">
            <a:avLst/>
          </a:prstGeom>
        </p:spPr>
      </p:pic>
      <p:sp>
        <p:nvSpPr>
          <p:cNvPr id="5" name="矩形 4"/>
          <p:cNvSpPr/>
          <p:nvPr/>
        </p:nvSpPr>
        <p:spPr>
          <a:xfrm>
            <a:off x="-109053" y="4852071"/>
            <a:ext cx="2496277" cy="502573"/>
          </a:xfrm>
          <a:prstGeom prst="rect">
            <a:avLst/>
          </a:prstGeom>
        </p:spPr>
        <p:txBody>
          <a:bodyPr wrap="square">
            <a:spAutoFit/>
          </a:bodyPr>
          <a:lstStyle/>
          <a:p>
            <a:r>
              <a:rPr lang="en-US" altLang="zh-CN" sz="1333" dirty="0">
                <a:solidFill>
                  <a:srgbClr val="000000"/>
                </a:solidFill>
                <a:latin typeface="Calibri" panose="020F0502020204030204" pitchFamily="34" charset="0"/>
              </a:rPr>
              <a:t>Automatic Query Rewrite</a:t>
            </a:r>
          </a:p>
          <a:p>
            <a:r>
              <a:rPr lang="en-US" altLang="zh-CN" sz="1333" dirty="0">
                <a:solidFill>
                  <a:srgbClr val="000000"/>
                </a:solidFill>
                <a:latin typeface="Calibri" panose="020F0502020204030204" pitchFamily="34" charset="0"/>
              </a:rPr>
              <a:t>Automatic Undo Management</a:t>
            </a:r>
            <a:endParaRPr lang="zh-CN" altLang="en-US" sz="1333" dirty="0"/>
          </a:p>
        </p:txBody>
      </p:sp>
      <p:sp>
        <p:nvSpPr>
          <p:cNvPr id="9" name="圆角矩形 8"/>
          <p:cNvSpPr/>
          <p:nvPr/>
        </p:nvSpPr>
        <p:spPr>
          <a:xfrm>
            <a:off x="47328" y="5430750"/>
            <a:ext cx="912779"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9i</a:t>
            </a:r>
            <a:endParaRPr lang="zh-CN" altLang="en-US" sz="2400" dirty="0"/>
          </a:p>
        </p:txBody>
      </p:sp>
      <p:sp>
        <p:nvSpPr>
          <p:cNvPr id="15" name="圆角矩形 14"/>
          <p:cNvSpPr/>
          <p:nvPr/>
        </p:nvSpPr>
        <p:spPr>
          <a:xfrm>
            <a:off x="2240641" y="5111822"/>
            <a:ext cx="960107"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10g</a:t>
            </a:r>
            <a:endParaRPr lang="zh-CN" altLang="en-US" sz="2400" dirty="0"/>
          </a:p>
        </p:txBody>
      </p:sp>
      <p:sp>
        <p:nvSpPr>
          <p:cNvPr id="16" name="圆角矩形 15"/>
          <p:cNvSpPr/>
          <p:nvPr/>
        </p:nvSpPr>
        <p:spPr>
          <a:xfrm>
            <a:off x="4395601" y="4700654"/>
            <a:ext cx="960107"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11g</a:t>
            </a:r>
            <a:endParaRPr lang="zh-CN" altLang="en-US" sz="2400" dirty="0"/>
          </a:p>
        </p:txBody>
      </p:sp>
      <p:sp>
        <p:nvSpPr>
          <p:cNvPr id="17" name="圆角矩形 16"/>
          <p:cNvSpPr/>
          <p:nvPr/>
        </p:nvSpPr>
        <p:spPr>
          <a:xfrm>
            <a:off x="6113057" y="4143294"/>
            <a:ext cx="960107"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12c</a:t>
            </a:r>
            <a:endParaRPr lang="zh-CN" altLang="en-US" sz="2400" dirty="0"/>
          </a:p>
        </p:txBody>
      </p:sp>
      <p:sp>
        <p:nvSpPr>
          <p:cNvPr id="18" name="圆角矩形 17"/>
          <p:cNvSpPr/>
          <p:nvPr/>
        </p:nvSpPr>
        <p:spPr>
          <a:xfrm>
            <a:off x="8016213" y="3150471"/>
            <a:ext cx="960107"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18c</a:t>
            </a:r>
            <a:endParaRPr lang="zh-CN" altLang="en-US" sz="2400" dirty="0"/>
          </a:p>
        </p:txBody>
      </p:sp>
      <p:sp>
        <p:nvSpPr>
          <p:cNvPr id="19" name="圆角矩形 18"/>
          <p:cNvSpPr/>
          <p:nvPr/>
        </p:nvSpPr>
        <p:spPr>
          <a:xfrm>
            <a:off x="9744405" y="2056386"/>
            <a:ext cx="960107"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19c</a:t>
            </a:r>
            <a:endParaRPr lang="zh-CN" altLang="en-US" sz="2400" dirty="0"/>
          </a:p>
        </p:txBody>
      </p:sp>
      <p:sp>
        <p:nvSpPr>
          <p:cNvPr id="20" name="圆角矩形 19"/>
          <p:cNvSpPr/>
          <p:nvPr/>
        </p:nvSpPr>
        <p:spPr>
          <a:xfrm>
            <a:off x="11094507" y="1077259"/>
            <a:ext cx="960107" cy="637855"/>
          </a:xfrm>
          <a:prstGeom prst="roundRect">
            <a:avLst/>
          </a:prstGeom>
          <a:solidFill>
            <a:srgbClr val="CC35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21c</a:t>
            </a:r>
            <a:endParaRPr lang="zh-CN" altLang="en-US" sz="2400" dirty="0"/>
          </a:p>
        </p:txBody>
      </p:sp>
      <p:sp>
        <p:nvSpPr>
          <p:cNvPr id="8" name="矩形 7"/>
          <p:cNvSpPr/>
          <p:nvPr/>
        </p:nvSpPr>
        <p:spPr>
          <a:xfrm>
            <a:off x="1835696" y="3764593"/>
            <a:ext cx="2759968" cy="1323054"/>
          </a:xfrm>
          <a:prstGeom prst="rect">
            <a:avLst/>
          </a:prstGeom>
        </p:spPr>
        <p:txBody>
          <a:bodyPr wrap="square">
            <a:spAutoFit/>
          </a:bodyPr>
          <a:lstStyle/>
          <a:p>
            <a:r>
              <a:rPr lang="en-US" altLang="zh-CN" sz="1333" dirty="0">
                <a:solidFill>
                  <a:srgbClr val="000000"/>
                </a:solidFill>
                <a:latin typeface="Calibri" panose="020F0502020204030204" pitchFamily="34" charset="0"/>
              </a:rPr>
              <a:t>Automatic Memory Management </a:t>
            </a:r>
          </a:p>
          <a:p>
            <a:r>
              <a:rPr lang="en-US" altLang="zh-CN" sz="1333" dirty="0">
                <a:solidFill>
                  <a:srgbClr val="000000"/>
                </a:solidFill>
                <a:latin typeface="Calibri" panose="020F0502020204030204" pitchFamily="34" charset="0"/>
              </a:rPr>
              <a:t>Automatic Segment Space Mgmt</a:t>
            </a:r>
          </a:p>
          <a:p>
            <a:r>
              <a:rPr lang="en-US" altLang="zh-CN" sz="1333" dirty="0">
                <a:solidFill>
                  <a:srgbClr val="000000"/>
                </a:solidFill>
                <a:latin typeface="Calibri" panose="020F0502020204030204" pitchFamily="34" charset="0"/>
              </a:rPr>
              <a:t>Automatic Statistics Gathering</a:t>
            </a:r>
          </a:p>
          <a:p>
            <a:r>
              <a:rPr lang="en-US" altLang="zh-CN" sz="1333" dirty="0">
                <a:solidFill>
                  <a:srgbClr val="000000"/>
                </a:solidFill>
                <a:latin typeface="Calibri" panose="020F0502020204030204" pitchFamily="34" charset="0"/>
              </a:rPr>
              <a:t>Automatic Storage Management</a:t>
            </a:r>
          </a:p>
          <a:p>
            <a:r>
              <a:rPr lang="en-US" altLang="zh-CN" sz="1333" dirty="0">
                <a:solidFill>
                  <a:srgbClr val="000000"/>
                </a:solidFill>
                <a:latin typeface="Calibri" panose="020F0502020204030204" pitchFamily="34" charset="0"/>
              </a:rPr>
              <a:t>Automatic Workload Repository</a:t>
            </a:r>
          </a:p>
          <a:p>
            <a:r>
              <a:rPr lang="en-US" altLang="zh-CN" sz="1333" dirty="0">
                <a:solidFill>
                  <a:srgbClr val="000000"/>
                </a:solidFill>
                <a:latin typeface="Calibri" panose="020F0502020204030204" pitchFamily="34" charset="0"/>
              </a:rPr>
              <a:t>Automatic Diagnostic Monitor </a:t>
            </a:r>
            <a:endParaRPr lang="zh-CN" altLang="en-US" sz="1333" dirty="0"/>
          </a:p>
        </p:txBody>
      </p:sp>
      <p:sp>
        <p:nvSpPr>
          <p:cNvPr id="21" name="矩形 20"/>
          <p:cNvSpPr/>
          <p:nvPr/>
        </p:nvSpPr>
        <p:spPr>
          <a:xfrm>
            <a:off x="4271798" y="3074755"/>
            <a:ext cx="2951989" cy="1117935"/>
          </a:xfrm>
          <a:prstGeom prst="rect">
            <a:avLst/>
          </a:prstGeom>
        </p:spPr>
        <p:txBody>
          <a:bodyPr wrap="square">
            <a:spAutoFit/>
          </a:bodyPr>
          <a:lstStyle/>
          <a:p>
            <a:r>
              <a:rPr lang="en-US" altLang="zh-CN" sz="1333" dirty="0">
                <a:solidFill>
                  <a:srgbClr val="000000"/>
                </a:solidFill>
                <a:latin typeface="Calibri" panose="020F0502020204030204" pitchFamily="34" charset="0"/>
              </a:rPr>
              <a:t>Automatic SQL Tuning </a:t>
            </a:r>
          </a:p>
          <a:p>
            <a:r>
              <a:rPr lang="en-US" altLang="zh-CN" sz="1333" dirty="0">
                <a:solidFill>
                  <a:srgbClr val="000000"/>
                </a:solidFill>
                <a:latin typeface="Calibri" panose="020F0502020204030204" pitchFamily="34" charset="0"/>
              </a:rPr>
              <a:t>Automatic Workload Capture/Replay</a:t>
            </a:r>
          </a:p>
          <a:p>
            <a:r>
              <a:rPr lang="en-US" altLang="zh-CN" sz="1333" dirty="0">
                <a:solidFill>
                  <a:srgbClr val="000000"/>
                </a:solidFill>
                <a:latin typeface="Calibri" panose="020F0502020204030204" pitchFamily="34" charset="0"/>
              </a:rPr>
              <a:t>Automatic SQL Plan Management</a:t>
            </a:r>
          </a:p>
          <a:p>
            <a:r>
              <a:rPr lang="en-US" altLang="zh-CN" sz="1333" dirty="0">
                <a:solidFill>
                  <a:srgbClr val="000000"/>
                </a:solidFill>
                <a:latin typeface="Calibri" panose="020F0502020204030204" pitchFamily="34" charset="0"/>
              </a:rPr>
              <a:t>Automatic Capture of SQL Monitor</a:t>
            </a:r>
          </a:p>
          <a:p>
            <a:r>
              <a:rPr lang="en-US" altLang="zh-CN" sz="1333" dirty="0">
                <a:solidFill>
                  <a:srgbClr val="000000"/>
                </a:solidFill>
                <a:latin typeface="Calibri" panose="020F0502020204030204" pitchFamily="34" charset="0"/>
              </a:rPr>
              <a:t>Automatic Data Optimization</a:t>
            </a:r>
            <a:endParaRPr lang="zh-CN" altLang="en-US" sz="1333" dirty="0"/>
          </a:p>
        </p:txBody>
      </p:sp>
      <p:sp>
        <p:nvSpPr>
          <p:cNvPr id="23" name="矩形 22"/>
          <p:cNvSpPr/>
          <p:nvPr/>
        </p:nvSpPr>
        <p:spPr>
          <a:xfrm>
            <a:off x="7114563" y="4374762"/>
            <a:ext cx="2951989" cy="707694"/>
          </a:xfrm>
          <a:prstGeom prst="rect">
            <a:avLst/>
          </a:prstGeom>
        </p:spPr>
        <p:txBody>
          <a:bodyPr wrap="square">
            <a:spAutoFit/>
          </a:bodyPr>
          <a:lstStyle/>
          <a:p>
            <a:r>
              <a:rPr lang="en-US" altLang="zh-CN" sz="1333" dirty="0">
                <a:solidFill>
                  <a:srgbClr val="000000"/>
                </a:solidFill>
                <a:latin typeface="Calibri" panose="020F0502020204030204" pitchFamily="34" charset="0"/>
              </a:rPr>
              <a:t>Autonomous Health Framework </a:t>
            </a:r>
          </a:p>
          <a:p>
            <a:r>
              <a:rPr lang="en-US" altLang="zh-CN" sz="1333" dirty="0">
                <a:solidFill>
                  <a:srgbClr val="000000"/>
                </a:solidFill>
                <a:latin typeface="Calibri" panose="020F0502020204030204" pitchFamily="34" charset="0"/>
              </a:rPr>
              <a:t>Automatic Diagnostic Framework</a:t>
            </a:r>
          </a:p>
          <a:p>
            <a:r>
              <a:rPr lang="en-US" altLang="zh-CN" sz="1333" dirty="0">
                <a:solidFill>
                  <a:srgbClr val="000000"/>
                </a:solidFill>
                <a:latin typeface="Calibri" panose="020F0502020204030204" pitchFamily="34" charset="0"/>
              </a:rPr>
              <a:t>Automatic Refresh of Clones</a:t>
            </a:r>
            <a:endParaRPr lang="zh-CN" altLang="en-US" sz="1333" dirty="0"/>
          </a:p>
        </p:txBody>
      </p:sp>
      <p:sp>
        <p:nvSpPr>
          <p:cNvPr id="24" name="矩形 23"/>
          <p:cNvSpPr/>
          <p:nvPr/>
        </p:nvSpPr>
        <p:spPr>
          <a:xfrm>
            <a:off x="6960420" y="2310774"/>
            <a:ext cx="2567947" cy="707694"/>
          </a:xfrm>
          <a:prstGeom prst="rect">
            <a:avLst/>
          </a:prstGeom>
        </p:spPr>
        <p:txBody>
          <a:bodyPr wrap="square">
            <a:spAutoFit/>
          </a:bodyPr>
          <a:lstStyle/>
          <a:p>
            <a:r>
              <a:rPr lang="en-US" altLang="zh-CN" sz="1333" dirty="0">
                <a:solidFill>
                  <a:srgbClr val="000000"/>
                </a:solidFill>
                <a:latin typeface="Calibri" panose="020F0502020204030204" pitchFamily="34" charset="0"/>
              </a:rPr>
              <a:t>Automatic Columnar Flash</a:t>
            </a:r>
          </a:p>
          <a:p>
            <a:r>
              <a:rPr lang="en-US" altLang="zh-CN" sz="1333" dirty="0">
                <a:solidFill>
                  <a:srgbClr val="000000"/>
                </a:solidFill>
                <a:latin typeface="Calibri" panose="020F0502020204030204" pitchFamily="34" charset="0"/>
              </a:rPr>
              <a:t>Automatic IM population</a:t>
            </a:r>
          </a:p>
          <a:p>
            <a:r>
              <a:rPr lang="en-US" altLang="zh-CN" sz="1333" dirty="0">
                <a:solidFill>
                  <a:srgbClr val="000000"/>
                </a:solidFill>
                <a:latin typeface="Calibri" panose="020F0502020204030204" pitchFamily="34" charset="0"/>
              </a:rPr>
              <a:t>Automatic Application Continuity</a:t>
            </a:r>
            <a:endParaRPr lang="zh-CN" altLang="en-US" sz="1333" dirty="0"/>
          </a:p>
        </p:txBody>
      </p:sp>
      <p:sp>
        <p:nvSpPr>
          <p:cNvPr id="25" name="矩形 24"/>
          <p:cNvSpPr/>
          <p:nvPr/>
        </p:nvSpPr>
        <p:spPr>
          <a:xfrm>
            <a:off x="8468987" y="1242235"/>
            <a:ext cx="3105573" cy="707694"/>
          </a:xfrm>
          <a:prstGeom prst="rect">
            <a:avLst/>
          </a:prstGeom>
        </p:spPr>
        <p:txBody>
          <a:bodyPr wrap="square">
            <a:spAutoFit/>
          </a:bodyPr>
          <a:lstStyle/>
          <a:p>
            <a:r>
              <a:rPr lang="en-US" altLang="zh-CN" sz="1333" dirty="0">
                <a:solidFill>
                  <a:srgbClr val="000000"/>
                </a:solidFill>
                <a:latin typeface="Calibri" panose="020F0502020204030204" pitchFamily="34" charset="0"/>
              </a:rPr>
              <a:t>Automatic Indexing</a:t>
            </a:r>
          </a:p>
          <a:p>
            <a:r>
              <a:rPr lang="en-US" altLang="zh-CN" sz="1333" dirty="0">
                <a:solidFill>
                  <a:srgbClr val="000000"/>
                </a:solidFill>
                <a:latin typeface="Calibri" panose="020F0502020204030204" pitchFamily="34" charset="0"/>
              </a:rPr>
              <a:t>Automatic ADG DML redirect</a:t>
            </a:r>
          </a:p>
          <a:p>
            <a:r>
              <a:rPr lang="en-US" altLang="zh-CN" sz="1333" dirty="0"/>
              <a:t>Automatic Flashback Of Standby </a:t>
            </a:r>
            <a:endParaRPr lang="zh-CN" altLang="en-US" sz="1333" dirty="0"/>
          </a:p>
        </p:txBody>
      </p:sp>
      <p:sp>
        <p:nvSpPr>
          <p:cNvPr id="26" name="矩形 25"/>
          <p:cNvSpPr/>
          <p:nvPr/>
        </p:nvSpPr>
        <p:spPr>
          <a:xfrm>
            <a:off x="10604861" y="683426"/>
            <a:ext cx="1689991" cy="297454"/>
          </a:xfrm>
          <a:prstGeom prst="rect">
            <a:avLst/>
          </a:prstGeom>
        </p:spPr>
        <p:txBody>
          <a:bodyPr wrap="square">
            <a:spAutoFit/>
          </a:bodyPr>
          <a:lstStyle/>
          <a:p>
            <a:r>
              <a:rPr lang="en-US" altLang="zh-CN" sz="1333" dirty="0">
                <a:solidFill>
                  <a:srgbClr val="000000"/>
                </a:solidFill>
                <a:latin typeface="Calibri" panose="020F0502020204030204" pitchFamily="34" charset="0"/>
              </a:rPr>
              <a:t>Automatic ML</a:t>
            </a:r>
            <a:endParaRPr lang="zh-CN" altLang="en-US" sz="1333" dirty="0"/>
          </a:p>
        </p:txBody>
      </p:sp>
      <p:sp>
        <p:nvSpPr>
          <p:cNvPr id="27" name="矩形 26"/>
          <p:cNvSpPr/>
          <p:nvPr/>
        </p:nvSpPr>
        <p:spPr>
          <a:xfrm>
            <a:off x="492387" y="1611567"/>
            <a:ext cx="6096000" cy="502766"/>
          </a:xfrm>
          <a:prstGeom prst="rect">
            <a:avLst/>
          </a:prstGeom>
        </p:spPr>
        <p:txBody>
          <a:bodyPr>
            <a:spAutoFit/>
          </a:bodyPr>
          <a:lstStyle/>
          <a:p>
            <a:r>
              <a:rPr lang="en-US" altLang="zh-CN" sz="2667" b="1" dirty="0" smtClean="0">
                <a:solidFill>
                  <a:srgbClr val="000000"/>
                </a:solidFill>
                <a:latin typeface="宋体" panose="02010600030101010101" pitchFamily="2" charset="-122"/>
                <a:ea typeface="宋体" panose="02010600030101010101" pitchFamily="2" charset="-122"/>
              </a:rPr>
              <a:t>Oracle</a:t>
            </a:r>
            <a:r>
              <a:rPr lang="zh-CN" altLang="en-US" sz="2667" b="1" dirty="0">
                <a:solidFill>
                  <a:srgbClr val="000000"/>
                </a:solidFill>
                <a:latin typeface="宋体" panose="02010600030101010101" pitchFamily="2" charset="-122"/>
              </a:rPr>
              <a:t>数据库中投入</a:t>
            </a:r>
            <a:r>
              <a:rPr lang="zh-CN" altLang="en-US" sz="2667" b="1" dirty="0" smtClean="0">
                <a:solidFill>
                  <a:srgbClr val="000000"/>
                </a:solidFill>
                <a:latin typeface="宋体" panose="02010600030101010101" pitchFamily="2" charset="-122"/>
                <a:ea typeface="宋体" panose="02010600030101010101" pitchFamily="2" charset="-122"/>
              </a:rPr>
              <a:t>的</a:t>
            </a:r>
            <a:r>
              <a:rPr lang="zh-CN" altLang="en-US" sz="2667" b="1" dirty="0" smtClean="0">
                <a:solidFill>
                  <a:srgbClr val="FF0000"/>
                </a:solidFill>
                <a:latin typeface="宋体" panose="02010600030101010101" pitchFamily="2" charset="-122"/>
                <a:ea typeface="宋体" panose="02010600030101010101" pitchFamily="2" charset="-122"/>
              </a:rPr>
              <a:t>自动化特性</a:t>
            </a:r>
            <a:endParaRPr lang="en-US" altLang="zh-CN" sz="2667" b="1" dirty="0">
              <a:solidFill>
                <a:srgbClr val="000000"/>
              </a:solidFill>
              <a:latin typeface="宋体" panose="02010600030101010101" pitchFamily="2" charset="-122"/>
              <a:ea typeface="宋体" panose="02010600030101010101" pitchFamily="2" charset="-122"/>
            </a:endParaRPr>
          </a:p>
        </p:txBody>
      </p:sp>
      <p:sp>
        <p:nvSpPr>
          <p:cNvPr id="2" name="文本框 1"/>
          <p:cNvSpPr txBox="1"/>
          <p:nvPr/>
        </p:nvSpPr>
        <p:spPr>
          <a:xfrm>
            <a:off x="10015823" y="5749676"/>
            <a:ext cx="1548629" cy="338554"/>
          </a:xfrm>
          <a:prstGeom prst="rect">
            <a:avLst/>
          </a:prstGeom>
          <a:noFill/>
        </p:spPr>
        <p:txBody>
          <a:bodyPr wrap="none" rtlCol="0">
            <a:spAutoFit/>
          </a:bodyPr>
          <a:lstStyle/>
          <a:p>
            <a:r>
              <a:rPr lang="en-US" altLang="zh-CN" sz="1600" dirty="0">
                <a:solidFill>
                  <a:schemeClr val="tx2">
                    <a:lumMod val="50000"/>
                    <a:lumOff val="50000"/>
                  </a:schemeClr>
                </a:solidFill>
              </a:rPr>
              <a:t>@zhangweizhao</a:t>
            </a:r>
            <a:endParaRPr lang="zh-CN" altLang="en-US" sz="1600" dirty="0">
              <a:solidFill>
                <a:schemeClr val="tx2">
                  <a:lumMod val="50000"/>
                  <a:lumOff val="50000"/>
                </a:schemeClr>
              </a:solidFill>
            </a:endParaRPr>
          </a:p>
        </p:txBody>
      </p:sp>
      <p:sp>
        <p:nvSpPr>
          <p:cNvPr id="29" name="标题 1"/>
          <p:cNvSpPr>
            <a:spLocks noGrp="1"/>
          </p:cNvSpPr>
          <p:nvPr>
            <p:ph type="title"/>
          </p:nvPr>
        </p:nvSpPr>
        <p:spPr/>
        <p:txBody>
          <a:bodyPr/>
          <a:lstStyle/>
          <a:p>
            <a:r>
              <a:rPr lang="en-US" altLang="zh-CN" b="1" dirty="0" smtClean="0"/>
              <a:t>Automatic features history</a:t>
            </a:r>
            <a:endParaRPr lang="zh-CN" altLang="en-US" dirty="0"/>
          </a:p>
        </p:txBody>
      </p:sp>
      <p:sp>
        <p:nvSpPr>
          <p:cNvPr id="3" name="灯片编号占位符 2"/>
          <p:cNvSpPr>
            <a:spLocks noGrp="1"/>
          </p:cNvSpPr>
          <p:nvPr>
            <p:ph type="sldNum" sz="quarter" idx="12"/>
          </p:nvPr>
        </p:nvSpPr>
        <p:spPr/>
        <p:txBody>
          <a:bodyPr/>
          <a:lstStyle/>
          <a:p>
            <a:fld id="{E4F376F3-DBFC-4EA6-8A6A-A06A14708E16}" type="slidenum">
              <a:rPr lang="zh-CN" altLang="en-US" smtClean="0"/>
              <a:t>5</a:t>
            </a:fld>
            <a:endParaRPr lang="zh-CN" altLang="en-US"/>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3831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4167658" y="1535317"/>
            <a:ext cx="5710427" cy="3804942"/>
          </a:xfrm>
          <a:prstGeom prst="rect">
            <a:avLst/>
          </a:prstGeom>
        </p:spPr>
      </p:pic>
      <p:sp>
        <p:nvSpPr>
          <p:cNvPr id="2" name="标题 1"/>
          <p:cNvSpPr>
            <a:spLocks noGrp="1"/>
          </p:cNvSpPr>
          <p:nvPr>
            <p:ph type="title"/>
          </p:nvPr>
        </p:nvSpPr>
        <p:spPr/>
        <p:txBody>
          <a:bodyPr/>
          <a:lstStyle/>
          <a:p>
            <a:r>
              <a:rPr lang="en-US" altLang="zh-CN" dirty="0" smtClean="0"/>
              <a:t>Autonomous Health Framework</a:t>
            </a:r>
            <a:endParaRPr lang="zh-CN" altLang="en-US" dirty="0"/>
          </a:p>
        </p:txBody>
      </p:sp>
      <p:pic>
        <p:nvPicPr>
          <p:cNvPr id="4" name="图片 3"/>
          <p:cNvPicPr>
            <a:picLocks noChangeAspect="1"/>
          </p:cNvPicPr>
          <p:nvPr/>
        </p:nvPicPr>
        <p:blipFill>
          <a:blip r:embed="rId3"/>
          <a:stretch>
            <a:fillRect/>
          </a:stretch>
        </p:blipFill>
        <p:spPr>
          <a:xfrm>
            <a:off x="241004" y="1535317"/>
            <a:ext cx="5154861" cy="2339355"/>
          </a:xfrm>
          <a:prstGeom prst="rect">
            <a:avLst/>
          </a:prstGeom>
        </p:spPr>
      </p:pic>
      <p:sp>
        <p:nvSpPr>
          <p:cNvPr id="5" name="矩形 4"/>
          <p:cNvSpPr/>
          <p:nvPr/>
        </p:nvSpPr>
        <p:spPr>
          <a:xfrm>
            <a:off x="476816" y="5340259"/>
            <a:ext cx="10940358" cy="830997"/>
          </a:xfrm>
          <a:prstGeom prst="rect">
            <a:avLst/>
          </a:prstGeom>
        </p:spPr>
        <p:txBody>
          <a:bodyPr wrap="square">
            <a:spAutoFit/>
          </a:bodyPr>
          <a:lstStyle/>
          <a:p>
            <a:r>
              <a:rPr lang="zh-CN" altLang="en-US" sz="1600" dirty="0">
                <a:latin typeface="+mn-ea"/>
              </a:rPr>
              <a:t>随着</a:t>
            </a:r>
            <a:r>
              <a:rPr lang="en-US" altLang="zh-CN" sz="1600" dirty="0">
                <a:latin typeface="+mn-ea"/>
              </a:rPr>
              <a:t>Oracle 12c Grid Infrastructure</a:t>
            </a:r>
            <a:r>
              <a:rPr lang="zh-CN" altLang="en-US" sz="1600" dirty="0">
                <a:latin typeface="+mn-ea"/>
              </a:rPr>
              <a:t>和</a:t>
            </a:r>
            <a:r>
              <a:rPr lang="en-US" altLang="zh-CN" sz="1600" dirty="0">
                <a:latin typeface="+mn-ea"/>
              </a:rPr>
              <a:t>Database</a:t>
            </a:r>
            <a:r>
              <a:rPr lang="zh-CN" altLang="en-US" sz="1600" dirty="0">
                <a:latin typeface="+mn-ea"/>
              </a:rPr>
              <a:t>的引入，这些工具都得到了扩展和增强，以守护模式运行，相互通信以共享数据，并自动提供预警或采取措施以防止可用性或性能的损失。</a:t>
            </a:r>
            <a:r>
              <a:rPr lang="zh-CN" altLang="en-US" sz="1600" dirty="0" smtClean="0">
                <a:solidFill>
                  <a:srgbClr val="2E3033"/>
                </a:solidFill>
                <a:latin typeface="+mn-ea"/>
              </a:rPr>
              <a:t>这个</a:t>
            </a:r>
            <a:r>
              <a:rPr lang="en-US" altLang="zh-CN" sz="1600" dirty="0">
                <a:solidFill>
                  <a:srgbClr val="2E3033"/>
                </a:solidFill>
                <a:latin typeface="+mn-ea"/>
              </a:rPr>
              <a:t>Oracle 12c</a:t>
            </a:r>
            <a:r>
              <a:rPr lang="zh-CN" altLang="en-US" sz="1600" dirty="0">
                <a:solidFill>
                  <a:srgbClr val="2E3033"/>
                </a:solidFill>
                <a:latin typeface="+mn-ea"/>
              </a:rPr>
              <a:t>自主性能和诊断框架是在性能或可用性问题升级到影响业务流程或客户之前，尽早发现持续可用性和主动干预的必要性的基础。</a:t>
            </a:r>
            <a:endParaRPr lang="zh-CN" altLang="en-US" sz="1600" dirty="0">
              <a:latin typeface="+mn-ea"/>
            </a:endParaRPr>
          </a:p>
        </p:txBody>
      </p:sp>
      <p:pic>
        <p:nvPicPr>
          <p:cNvPr id="7" name="图片 6"/>
          <p:cNvPicPr>
            <a:picLocks noChangeAspect="1"/>
          </p:cNvPicPr>
          <p:nvPr/>
        </p:nvPicPr>
        <p:blipFill>
          <a:blip r:embed="rId4"/>
          <a:stretch>
            <a:fillRect/>
          </a:stretch>
        </p:blipFill>
        <p:spPr>
          <a:xfrm>
            <a:off x="9001715" y="1459952"/>
            <a:ext cx="2852997" cy="3197324"/>
          </a:xfrm>
          <a:prstGeom prst="rect">
            <a:avLst/>
          </a:prstGeom>
        </p:spPr>
      </p:pic>
      <p:sp>
        <p:nvSpPr>
          <p:cNvPr id="8" name="文本框 7"/>
          <p:cNvSpPr txBox="1"/>
          <p:nvPr/>
        </p:nvSpPr>
        <p:spPr>
          <a:xfrm>
            <a:off x="10229922" y="1165985"/>
            <a:ext cx="516488" cy="369332"/>
          </a:xfrm>
          <a:prstGeom prst="rect">
            <a:avLst/>
          </a:prstGeom>
          <a:solidFill>
            <a:srgbClr val="FF0000"/>
          </a:solidFill>
        </p:spPr>
        <p:txBody>
          <a:bodyPr wrap="none" rtlCol="0">
            <a:spAutoFit/>
          </a:bodyPr>
          <a:lstStyle/>
          <a:p>
            <a:r>
              <a:rPr lang="en-US" altLang="zh-CN" dirty="0" smtClean="0"/>
              <a:t>12c</a:t>
            </a:r>
            <a:endParaRPr lang="zh-CN" altLang="en-US" dirty="0"/>
          </a:p>
        </p:txBody>
      </p:sp>
      <p:sp>
        <p:nvSpPr>
          <p:cNvPr id="3" name="灯片编号占位符 2"/>
          <p:cNvSpPr>
            <a:spLocks noGrp="1"/>
          </p:cNvSpPr>
          <p:nvPr>
            <p:ph type="sldNum" sz="quarter" idx="12"/>
          </p:nvPr>
        </p:nvSpPr>
        <p:spPr/>
        <p:txBody>
          <a:bodyPr/>
          <a:lstStyle/>
          <a:p>
            <a:fld id="{E4F376F3-DBFC-4EA6-8A6A-A06A14708E16}" type="slidenum">
              <a:rPr lang="zh-CN" altLang="en-US" smtClean="0"/>
              <a:t>50</a:t>
            </a:fld>
            <a:endParaRPr lang="zh-CN" altLang="en-US"/>
          </a:p>
        </p:txBody>
      </p:sp>
      <p:sp>
        <p:nvSpPr>
          <p:cNvPr id="9" name="页脚占位符 8"/>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90516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Autonomous Health Framework</a:t>
            </a:r>
            <a:endParaRPr lang="zh-CN" altLang="en-US" dirty="0"/>
          </a:p>
        </p:txBody>
      </p:sp>
      <p:sp>
        <p:nvSpPr>
          <p:cNvPr id="3" name="矩形 2"/>
          <p:cNvSpPr/>
          <p:nvPr/>
        </p:nvSpPr>
        <p:spPr>
          <a:xfrm>
            <a:off x="467761" y="4645815"/>
            <a:ext cx="11066353" cy="1569660"/>
          </a:xfrm>
          <a:prstGeom prst="rect">
            <a:avLst/>
          </a:prstGeom>
        </p:spPr>
        <p:txBody>
          <a:bodyPr wrap="square">
            <a:spAutoFit/>
          </a:bodyPr>
          <a:lstStyle/>
          <a:p>
            <a:r>
              <a:rPr lang="zh-CN" altLang="en-US" sz="1600" dirty="0">
                <a:solidFill>
                  <a:srgbClr val="2E3033"/>
                </a:solidFill>
                <a:latin typeface="Arial" panose="020B0604020202020204" pitchFamily="34" charset="0"/>
              </a:rPr>
              <a:t>目前，由于识别和诊断的延迟</a:t>
            </a:r>
            <a:r>
              <a:rPr lang="zh-CN" altLang="en-US" sz="1600" dirty="0" smtClean="0">
                <a:solidFill>
                  <a:srgbClr val="2E3033"/>
                </a:solidFill>
                <a:latin typeface="Arial" panose="020B0604020202020204" pitchFamily="34" charset="0"/>
              </a:rPr>
              <a:t>，这种</a:t>
            </a:r>
            <a:r>
              <a:rPr lang="zh-CN" altLang="en-US" sz="1600" dirty="0">
                <a:solidFill>
                  <a:srgbClr val="2E3033"/>
                </a:solidFill>
                <a:latin typeface="Arial" panose="020B0604020202020204" pitchFamily="34" charset="0"/>
              </a:rPr>
              <a:t>延迟可能会对正在进行的业务事务和用户体验造成不利影响，因此代价高昂</a:t>
            </a:r>
            <a:r>
              <a:rPr lang="zh-CN" altLang="en-US" sz="1600" dirty="0" smtClean="0">
                <a:solidFill>
                  <a:srgbClr val="2E3033"/>
                </a:solidFill>
                <a:latin typeface="Arial" panose="020B0604020202020204" pitchFamily="34" charset="0"/>
              </a:rPr>
              <a:t>。</a:t>
            </a:r>
            <a:r>
              <a:rPr lang="en-US" altLang="zh-CN" sz="1600" dirty="0"/>
              <a:t>Oracle Autonomous Health Framework (AHF)</a:t>
            </a:r>
            <a:r>
              <a:rPr lang="zh-CN" altLang="en-US" sz="1600" dirty="0"/>
              <a:t>提出了下一代工具，由</a:t>
            </a:r>
            <a:r>
              <a:rPr lang="en-US" altLang="zh-CN" sz="1600" dirty="0" smtClean="0"/>
              <a:t>19c</a:t>
            </a:r>
            <a:r>
              <a:rPr lang="zh-CN" altLang="en-US" sz="1600" dirty="0" smtClean="0"/>
              <a:t>中应用</a:t>
            </a:r>
            <a:r>
              <a:rPr lang="zh-CN" altLang="en-US" sz="1600" dirty="0"/>
              <a:t>机器学习技术提供支持</a:t>
            </a:r>
            <a:r>
              <a:rPr lang="zh-CN" altLang="en-US" sz="1600" dirty="0" smtClean="0"/>
              <a:t>，结合 </a:t>
            </a:r>
            <a:r>
              <a:rPr lang="en-US" altLang="zh-CN" sz="1600" dirty="0" smtClean="0"/>
              <a:t>EMCC </a:t>
            </a:r>
            <a:r>
              <a:rPr lang="zh-CN" altLang="en-US" sz="1600" dirty="0" smtClean="0"/>
              <a:t>可以图形化查看历史资源的使用如</a:t>
            </a:r>
            <a:r>
              <a:rPr lang="en-US" altLang="zh-CN" sz="1600" dirty="0" err="1" smtClean="0"/>
              <a:t>cpu</a:t>
            </a:r>
            <a:r>
              <a:rPr lang="en-US" altLang="zh-CN" sz="1600" dirty="0" smtClean="0"/>
              <a:t>, memory</a:t>
            </a:r>
            <a:r>
              <a:rPr lang="zh-CN" altLang="en-US" sz="1600" dirty="0" smtClean="0"/>
              <a:t>等，</a:t>
            </a:r>
            <a:r>
              <a:rPr lang="zh-CN" altLang="en-US" sz="1600" dirty="0"/>
              <a:t> </a:t>
            </a:r>
            <a:r>
              <a:rPr lang="en-US" altLang="zh-CN" sz="1600" dirty="0"/>
              <a:t>Oracle Autonomous Health Framework</a:t>
            </a:r>
            <a:r>
              <a:rPr lang="zh-CN" altLang="en-US" sz="1600" dirty="0" smtClean="0"/>
              <a:t>是</a:t>
            </a:r>
            <a:r>
              <a:rPr lang="zh-CN" altLang="en-US" sz="1600" dirty="0"/>
              <a:t>一种有助于预防和解决这些问题的解决方案。它的组件一起工作来识别数据库系统的潜在威胁，并提供纠正措施来修复它们。对于发生的问题，</a:t>
            </a:r>
            <a:r>
              <a:rPr lang="en-US" altLang="zh-CN" sz="1600" dirty="0"/>
              <a:t>Oracle AHF</a:t>
            </a:r>
            <a:r>
              <a:rPr lang="zh-CN" altLang="en-US" sz="1600" dirty="0"/>
              <a:t>通过识别问题、诊断其原因并提供解决方案，以最小的努力帮助快速解决问题</a:t>
            </a:r>
            <a:r>
              <a:rPr lang="zh-CN" altLang="en-US" sz="1600" dirty="0" smtClean="0"/>
              <a:t>。</a:t>
            </a:r>
            <a:r>
              <a:rPr lang="en-US" altLang="zh-CN" sz="1600" dirty="0" smtClean="0"/>
              <a:t>Oracle </a:t>
            </a:r>
            <a:r>
              <a:rPr lang="en-US" altLang="zh-CN" sz="1600" dirty="0"/>
              <a:t>AHF</a:t>
            </a:r>
            <a:r>
              <a:rPr lang="zh-CN" altLang="en-US" sz="1600" dirty="0"/>
              <a:t>也</a:t>
            </a:r>
            <a:r>
              <a:rPr lang="zh-CN" altLang="en-US" sz="1600" dirty="0" smtClean="0"/>
              <a:t>收集</a:t>
            </a:r>
            <a:r>
              <a:rPr lang="en-US" altLang="zh-CN" sz="1600" dirty="0"/>
              <a:t>Oracle</a:t>
            </a:r>
            <a:r>
              <a:rPr lang="zh-CN" altLang="en-US" sz="1600" dirty="0"/>
              <a:t>支持服务</a:t>
            </a:r>
            <a:r>
              <a:rPr lang="en-US" altLang="zh-CN" sz="1600" dirty="0"/>
              <a:t>(OSS)</a:t>
            </a:r>
            <a:r>
              <a:rPr lang="zh-CN" altLang="en-US" sz="1600" dirty="0" smtClean="0"/>
              <a:t>所</a:t>
            </a:r>
            <a:r>
              <a:rPr lang="zh-CN" altLang="en-US" sz="1600" dirty="0"/>
              <a:t>需的相关信息，以快速</a:t>
            </a:r>
            <a:r>
              <a:rPr lang="zh-CN" altLang="en-US" sz="1600" dirty="0" smtClean="0"/>
              <a:t>解决问题。</a:t>
            </a:r>
            <a:endParaRPr lang="zh-CN" altLang="en-US" sz="1600" dirty="0"/>
          </a:p>
        </p:txBody>
      </p:sp>
      <p:sp>
        <p:nvSpPr>
          <p:cNvPr id="8" name="文本框 7"/>
          <p:cNvSpPr txBox="1"/>
          <p:nvPr/>
        </p:nvSpPr>
        <p:spPr>
          <a:xfrm>
            <a:off x="10139881" y="1339913"/>
            <a:ext cx="516488" cy="369332"/>
          </a:xfrm>
          <a:prstGeom prst="rect">
            <a:avLst/>
          </a:prstGeom>
          <a:solidFill>
            <a:srgbClr val="00B050"/>
          </a:solidFill>
        </p:spPr>
        <p:txBody>
          <a:bodyPr wrap="none" rtlCol="0">
            <a:spAutoFit/>
          </a:bodyPr>
          <a:lstStyle/>
          <a:p>
            <a:r>
              <a:rPr lang="en-US" altLang="zh-CN" dirty="0" smtClean="0"/>
              <a:t>19c</a:t>
            </a:r>
            <a:endParaRPr lang="zh-CN" altLang="en-US" dirty="0"/>
          </a:p>
        </p:txBody>
      </p:sp>
      <p:pic>
        <p:nvPicPr>
          <p:cNvPr id="9" name="图片 8"/>
          <p:cNvPicPr>
            <a:picLocks noChangeAspect="1"/>
          </p:cNvPicPr>
          <p:nvPr/>
        </p:nvPicPr>
        <p:blipFill>
          <a:blip r:embed="rId2"/>
          <a:stretch>
            <a:fillRect/>
          </a:stretch>
        </p:blipFill>
        <p:spPr>
          <a:xfrm>
            <a:off x="1262519" y="1615721"/>
            <a:ext cx="3846670" cy="2822479"/>
          </a:xfrm>
          <a:prstGeom prst="rect">
            <a:avLst/>
          </a:prstGeom>
        </p:spPr>
      </p:pic>
      <p:sp>
        <p:nvSpPr>
          <p:cNvPr id="10" name="矩形 9"/>
          <p:cNvSpPr/>
          <p:nvPr/>
        </p:nvSpPr>
        <p:spPr>
          <a:xfrm>
            <a:off x="5619184" y="2025746"/>
            <a:ext cx="6096000" cy="923330"/>
          </a:xfrm>
          <a:prstGeom prst="rect">
            <a:avLst/>
          </a:prstGeom>
        </p:spPr>
        <p:txBody>
          <a:bodyPr>
            <a:spAutoFit/>
          </a:bodyPr>
          <a:lstStyle/>
          <a:p>
            <a:r>
              <a:rPr lang="en-US" altLang="zh-CN" dirty="0"/>
              <a:t>CHM has two services to collect diagnostic metrics </a:t>
            </a:r>
            <a:endParaRPr lang="en-US" altLang="zh-CN" dirty="0" smtClean="0"/>
          </a:p>
          <a:p>
            <a:r>
              <a:rPr lang="en-US" altLang="zh-CN" dirty="0" smtClean="0"/>
              <a:t>– </a:t>
            </a:r>
            <a:r>
              <a:rPr lang="en-US" altLang="zh-CN" dirty="0"/>
              <a:t>System Monitor Service (</a:t>
            </a:r>
            <a:r>
              <a:rPr lang="en-US" altLang="zh-CN" dirty="0" err="1"/>
              <a:t>osysmond</a:t>
            </a:r>
            <a:r>
              <a:rPr lang="en-US" altLang="zh-CN" dirty="0"/>
              <a:t>) </a:t>
            </a:r>
            <a:endParaRPr lang="en-US" altLang="zh-CN" dirty="0" smtClean="0"/>
          </a:p>
          <a:p>
            <a:r>
              <a:rPr lang="en-US" altLang="zh-CN" dirty="0"/>
              <a:t>–</a:t>
            </a:r>
            <a:r>
              <a:rPr lang="en-US" altLang="zh-CN" dirty="0" smtClean="0"/>
              <a:t> </a:t>
            </a:r>
            <a:r>
              <a:rPr lang="en-US" altLang="zh-CN" dirty="0"/>
              <a:t>Cluster Logger Service (</a:t>
            </a:r>
            <a:r>
              <a:rPr lang="en-US" altLang="zh-CN" dirty="0" err="1"/>
              <a:t>ologgerd</a:t>
            </a:r>
            <a:r>
              <a:rPr lang="en-US" altLang="zh-CN" dirty="0"/>
              <a:t>)</a:t>
            </a:r>
            <a:endParaRPr lang="zh-CN" altLang="en-US" dirty="0"/>
          </a:p>
        </p:txBody>
      </p:sp>
      <p:sp>
        <p:nvSpPr>
          <p:cNvPr id="11" name="矩形 10"/>
          <p:cNvSpPr/>
          <p:nvPr/>
        </p:nvSpPr>
        <p:spPr>
          <a:xfrm>
            <a:off x="5546756" y="3026960"/>
            <a:ext cx="6096000" cy="1477328"/>
          </a:xfrm>
          <a:prstGeom prst="rect">
            <a:avLst/>
          </a:prstGeom>
        </p:spPr>
        <p:txBody>
          <a:bodyPr>
            <a:spAutoFit/>
          </a:bodyPr>
          <a:lstStyle/>
          <a:p>
            <a:r>
              <a:rPr lang="en-US" altLang="zh-CN" dirty="0" smtClean="0">
                <a:solidFill>
                  <a:srgbClr val="2E3033"/>
                </a:solidFill>
                <a:latin typeface="Arial" panose="020B0604020202020204" pitchFamily="34" charset="0"/>
              </a:rPr>
              <a:t>System </a:t>
            </a:r>
            <a:r>
              <a:rPr lang="en-US" altLang="zh-CN" dirty="0" err="1" smtClean="0">
                <a:solidFill>
                  <a:srgbClr val="2E3033"/>
                </a:solidFill>
                <a:latin typeface="Arial" panose="020B0604020202020204" pitchFamily="34" charset="0"/>
              </a:rPr>
              <a:t>monitro</a:t>
            </a:r>
            <a:r>
              <a:rPr lang="zh-CN" altLang="en-US" dirty="0" smtClean="0">
                <a:solidFill>
                  <a:srgbClr val="2E3033"/>
                </a:solidFill>
                <a:latin typeface="Arial" panose="020B0604020202020204" pitchFamily="34" charset="0"/>
              </a:rPr>
              <a:t>是</a:t>
            </a:r>
            <a:r>
              <a:rPr lang="zh-CN" altLang="en-US" dirty="0">
                <a:solidFill>
                  <a:srgbClr val="2E3033"/>
                </a:solidFill>
                <a:latin typeface="Arial" panose="020B0604020202020204" pitchFamily="34" charset="0"/>
              </a:rPr>
              <a:t>运行在每个集群节点上的实时监视和操作系统度量收集服务，并作为高可用性服务</a:t>
            </a:r>
            <a:r>
              <a:rPr lang="en-US" altLang="zh-CN" dirty="0">
                <a:solidFill>
                  <a:srgbClr val="2E3033"/>
                </a:solidFill>
                <a:latin typeface="Arial" panose="020B0604020202020204" pitchFamily="34" charset="0"/>
              </a:rPr>
              <a:t>(High Availability Services, HAS)</a:t>
            </a:r>
            <a:r>
              <a:rPr lang="zh-CN" altLang="en-US" dirty="0">
                <a:solidFill>
                  <a:srgbClr val="2E3033"/>
                </a:solidFill>
                <a:latin typeface="Arial" panose="020B0604020202020204" pitchFamily="34" charset="0"/>
              </a:rPr>
              <a:t>资源进行</a:t>
            </a:r>
            <a:r>
              <a:rPr lang="zh-CN" altLang="en-US" dirty="0" smtClean="0">
                <a:solidFill>
                  <a:srgbClr val="2E3033"/>
                </a:solidFill>
                <a:latin typeface="Arial" panose="020B0604020202020204" pitchFamily="34" charset="0"/>
              </a:rPr>
              <a:t>管理</a:t>
            </a:r>
            <a:r>
              <a:rPr lang="en-US" altLang="zh-CN" dirty="0" smtClean="0">
                <a:solidFill>
                  <a:srgbClr val="2E3033"/>
                </a:solidFill>
                <a:latin typeface="Arial" panose="020B0604020202020204" pitchFamily="34" charset="0"/>
              </a:rPr>
              <a:t>,</a:t>
            </a:r>
            <a:r>
              <a:rPr lang="zh-CN" altLang="en-US" dirty="0" smtClean="0">
                <a:solidFill>
                  <a:srgbClr val="2E3033"/>
                </a:solidFill>
                <a:latin typeface="Arial" panose="020B0604020202020204" pitchFamily="34" charset="0"/>
              </a:rPr>
              <a:t>收集后发送给</a:t>
            </a:r>
            <a:r>
              <a:rPr lang="en-US" altLang="zh-CN" dirty="0"/>
              <a:t>cluster </a:t>
            </a:r>
            <a:r>
              <a:rPr lang="en-US" altLang="zh-CN" dirty="0" smtClean="0"/>
              <a:t>logger</a:t>
            </a:r>
            <a:r>
              <a:rPr lang="zh-CN" altLang="en-US" dirty="0" smtClean="0"/>
              <a:t>写入</a:t>
            </a:r>
            <a:r>
              <a:rPr lang="en-US" altLang="zh-CN" dirty="0" smtClean="0"/>
              <a:t>GIMR</a:t>
            </a:r>
            <a:r>
              <a:rPr lang="zh-CN" altLang="en-US" dirty="0" smtClean="0"/>
              <a:t>，如果</a:t>
            </a:r>
            <a:r>
              <a:rPr lang="en-US" altLang="zh-CN" dirty="0" smtClean="0"/>
              <a:t>GIMR</a:t>
            </a:r>
            <a:r>
              <a:rPr lang="zh-CN" altLang="en-US" dirty="0" smtClean="0"/>
              <a:t>不可用，写入本地文件系统。</a:t>
            </a:r>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51</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816653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4" name="矩形 3"/>
          <p:cNvSpPr/>
          <p:nvPr/>
        </p:nvSpPr>
        <p:spPr>
          <a:xfrm>
            <a:off x="496432" y="3128036"/>
            <a:ext cx="4881326" cy="3026357"/>
          </a:xfrm>
          <a:prstGeom prst="rect">
            <a:avLst/>
          </a:prstGeom>
          <a:solidFill>
            <a:srgbClr val="00B0F0"/>
          </a:solidFill>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US" altLang="zh-CN" sz="1600" dirty="0" smtClean="0"/>
              <a:t>ASMM/AMM</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Auto </a:t>
            </a:r>
            <a:r>
              <a:rPr lang="en-US" altLang="zh-CN" sz="1600" dirty="0" smtClean="0">
                <a:latin typeface="Arial" panose="020B0604020202020204" pitchFamily="34" charset="0"/>
                <a:cs typeface="Arial" panose="020B0604020202020204" pitchFamily="34" charset="0"/>
              </a:rPr>
              <a:t>Temporary/UNDO </a:t>
            </a:r>
            <a:r>
              <a:rPr lang="en-US" altLang="zh-CN" sz="1600" dirty="0" err="1">
                <a:latin typeface="Arial" panose="020B0604020202020204" pitchFamily="34" charset="0"/>
                <a:cs typeface="Arial" panose="020B0604020202020204" pitchFamily="34" charset="0"/>
              </a:rPr>
              <a:t>Tablespace</a:t>
            </a:r>
            <a:r>
              <a:rPr lang="en-US" altLang="zh-CN" sz="1600" dirty="0">
                <a:latin typeface="Arial" panose="020B0604020202020204" pitchFamily="34" charset="0"/>
                <a:cs typeface="Arial" panose="020B0604020202020204" pitchFamily="34" charset="0"/>
              </a:rPr>
              <a:t> </a:t>
            </a:r>
            <a:r>
              <a:rPr lang="en-US" altLang="zh-CN" sz="1600" dirty="0" smtClean="0">
                <a:latin typeface="Arial" panose="020B0604020202020204" pitchFamily="34" charset="0"/>
                <a:cs typeface="Arial" panose="020B0604020202020204" pitchFamily="34" charset="0"/>
              </a:rPr>
              <a:t>Shrink</a:t>
            </a:r>
          </a:p>
          <a:p>
            <a:pPr marL="285750" indent="-285750">
              <a:buFont typeface="Arial" panose="020B0604020202020204" pitchFamily="34" charset="0"/>
              <a:buChar char="•"/>
            </a:pPr>
            <a:r>
              <a:rPr lang="en-US" altLang="zh-CN" sz="1600" dirty="0"/>
              <a:t>Automatic upgrade</a:t>
            </a:r>
          </a:p>
          <a:p>
            <a:pPr marL="285750" indent="-285750">
              <a:buFont typeface="Arial" panose="020B0604020202020204" pitchFamily="34" charset="0"/>
              <a:buChar char="•"/>
            </a:pPr>
            <a:r>
              <a:rPr lang="en-US" altLang="zh-CN" sz="1600" dirty="0"/>
              <a:t>Automatic Workload Repository ( AWR ) at PDB level</a:t>
            </a:r>
          </a:p>
          <a:p>
            <a:pPr marL="285750" indent="-285750">
              <a:buFont typeface="Arial" panose="020B0604020202020204" pitchFamily="34" charset="0"/>
              <a:buChar char="•"/>
            </a:pPr>
            <a:r>
              <a:rPr lang="en-US" altLang="zh-CN" sz="1600" dirty="0"/>
              <a:t>Automatic Workload Repository ( AWR ) for ADG</a:t>
            </a:r>
          </a:p>
          <a:p>
            <a:pPr marL="285750" indent="-285750">
              <a:buFont typeface="Arial" panose="020B0604020202020204" pitchFamily="34" charset="0"/>
              <a:buChar char="•"/>
            </a:pPr>
            <a:r>
              <a:rPr lang="en-US" altLang="zh-CN" sz="1600" dirty="0" smtClean="0"/>
              <a:t>Automatic </a:t>
            </a:r>
            <a:r>
              <a:rPr lang="en-US" altLang="zh-CN" sz="1600" dirty="0"/>
              <a:t>Partitioning </a:t>
            </a:r>
          </a:p>
          <a:p>
            <a:pPr marL="285750" indent="-285750">
              <a:buFont typeface="Arial" panose="020B0604020202020204" pitchFamily="34" charset="0"/>
              <a:buChar char="•"/>
            </a:pPr>
            <a:r>
              <a:rPr lang="en-US" altLang="zh-CN" sz="1600" dirty="0" smtClean="0"/>
              <a:t>Automatic </a:t>
            </a:r>
            <a:r>
              <a:rPr lang="en-US" altLang="zh-CN" sz="1600" dirty="0"/>
              <a:t>Block Repair</a:t>
            </a:r>
          </a:p>
          <a:p>
            <a:pPr marL="285750" indent="-285750">
              <a:buFont typeface="Arial" panose="020B0604020202020204" pitchFamily="34" charset="0"/>
              <a:buChar char="•"/>
            </a:pPr>
            <a:r>
              <a:rPr lang="en-US" altLang="zh-CN" sz="1600" dirty="0"/>
              <a:t>Privilege usage capture</a:t>
            </a:r>
          </a:p>
          <a:p>
            <a:pPr marL="285750" indent="-285750">
              <a:buFont typeface="Arial" panose="020B0604020202020204" pitchFamily="34" charset="0"/>
              <a:buChar char="•"/>
            </a:pPr>
            <a:r>
              <a:rPr lang="en-US" altLang="zh-CN" sz="1600" dirty="0"/>
              <a:t>Index usage </a:t>
            </a:r>
            <a:r>
              <a:rPr lang="en-US" altLang="zh-CN" sz="1600" dirty="0" smtClean="0"/>
              <a:t>monitor</a:t>
            </a:r>
          </a:p>
          <a:p>
            <a:pPr marL="285750" indent="-285750">
              <a:buFont typeface="Arial" panose="020B0604020202020204" pitchFamily="34" charset="0"/>
              <a:buChar char="•"/>
            </a:pPr>
            <a:r>
              <a:rPr lang="en-US" altLang="zh-CN" sz="1600" dirty="0"/>
              <a:t>Autonomous </a:t>
            </a:r>
            <a:r>
              <a:rPr lang="en-US" altLang="zh-CN" sz="1600" dirty="0" smtClean="0"/>
              <a:t>database</a:t>
            </a:r>
          </a:p>
        </p:txBody>
      </p:sp>
      <p:sp>
        <p:nvSpPr>
          <p:cNvPr id="7" name="矩形 6"/>
          <p:cNvSpPr/>
          <p:nvPr/>
        </p:nvSpPr>
        <p:spPr>
          <a:xfrm>
            <a:off x="7309165" y="1463520"/>
            <a:ext cx="3751152" cy="584775"/>
          </a:xfrm>
          <a:prstGeom prst="rect">
            <a:avLst/>
          </a:prstGeom>
          <a:solidFill>
            <a:srgbClr val="D8E2E4"/>
          </a:solidFill>
        </p:spPr>
        <p:txBody>
          <a:bodyPr wrap="square">
            <a:spAutoFit/>
          </a:bodyPr>
          <a:lstStyle/>
          <a:p>
            <a:pPr marL="285750" indent="-285750">
              <a:buFont typeface="Arial" panose="020B0604020202020204" pitchFamily="34" charset="0"/>
              <a:buChar char="•"/>
            </a:pPr>
            <a:r>
              <a:rPr lang="en-US" altLang="zh-CN" sz="1600" dirty="0"/>
              <a:t>Automatic deadlock resolution</a:t>
            </a:r>
          </a:p>
          <a:p>
            <a:pPr marL="285750" indent="-285750">
              <a:buFont typeface="Arial" panose="020B0604020202020204" pitchFamily="34" charset="0"/>
              <a:buChar char="•"/>
            </a:pPr>
            <a:r>
              <a:rPr lang="en-US" altLang="zh-CN" sz="1600" dirty="0"/>
              <a:t>Autonomous Health Framework</a:t>
            </a:r>
          </a:p>
        </p:txBody>
      </p:sp>
      <p:sp>
        <p:nvSpPr>
          <p:cNvPr id="8" name="矩形 7"/>
          <p:cNvSpPr/>
          <p:nvPr/>
        </p:nvSpPr>
        <p:spPr>
          <a:xfrm>
            <a:off x="7860104" y="3846069"/>
            <a:ext cx="4331896" cy="2308324"/>
          </a:xfrm>
          <a:prstGeom prst="rect">
            <a:avLst/>
          </a:prstGeom>
          <a:solidFill>
            <a:srgbClr val="EBE0DC"/>
          </a:solidFill>
        </p:spPr>
        <p:txBody>
          <a:bodyPr wrap="square">
            <a:spAutoFit/>
          </a:bodyPr>
          <a:lstStyle/>
          <a:p>
            <a:pPr marL="285750" indent="-285750">
              <a:buFont typeface="Arial" panose="020B0604020202020204" pitchFamily="34" charset="0"/>
              <a:buChar char="•"/>
            </a:pPr>
            <a:r>
              <a:rPr lang="en-US" altLang="zh-CN" sz="1600" dirty="0"/>
              <a:t>Automatic Optimizer Statistics </a:t>
            </a:r>
            <a:endParaRPr lang="en-US" altLang="zh-CN" sz="1600" dirty="0" smtClean="0"/>
          </a:p>
          <a:p>
            <a:pPr marL="285750" indent="-285750">
              <a:buFont typeface="Arial" panose="020B0604020202020204" pitchFamily="34" charset="0"/>
              <a:buChar char="•"/>
            </a:pPr>
            <a:r>
              <a:rPr lang="en-US" altLang="zh-CN" sz="1600" dirty="0" smtClean="0"/>
              <a:t>Automatic </a:t>
            </a:r>
            <a:r>
              <a:rPr lang="en-US" altLang="zh-CN" sz="1600" dirty="0"/>
              <a:t>SQL Plan Management </a:t>
            </a:r>
          </a:p>
          <a:p>
            <a:pPr marL="285750" indent="-285750">
              <a:buFont typeface="Arial" panose="020B0604020202020204" pitchFamily="34" charset="0"/>
              <a:buChar char="•"/>
            </a:pPr>
            <a:r>
              <a:rPr lang="en-US" altLang="zh-CN" sz="1600" dirty="0"/>
              <a:t>Automatic SQL Tuning Set</a:t>
            </a:r>
          </a:p>
          <a:p>
            <a:pPr marL="285750" indent="-285750">
              <a:buFont typeface="Arial" panose="020B0604020202020204" pitchFamily="34" charset="0"/>
              <a:buChar char="•"/>
            </a:pPr>
            <a:r>
              <a:rPr lang="en-US" altLang="zh-CN" sz="1600" dirty="0"/>
              <a:t>Auto index</a:t>
            </a:r>
          </a:p>
          <a:p>
            <a:pPr marL="285750" indent="-285750">
              <a:buFont typeface="Arial" panose="020B0604020202020204" pitchFamily="34" charset="0"/>
              <a:buChar char="•"/>
            </a:pPr>
            <a:r>
              <a:rPr lang="en-US" altLang="zh-CN" sz="1600" dirty="0"/>
              <a:t>Automated testing of query plans</a:t>
            </a:r>
          </a:p>
          <a:p>
            <a:pPr marL="285750" indent="-285750">
              <a:buFont typeface="Arial" panose="020B0604020202020204" pitchFamily="34" charset="0"/>
              <a:buChar char="•"/>
            </a:pPr>
            <a:r>
              <a:rPr lang="en-US" altLang="zh-CN" sz="1600" dirty="0"/>
              <a:t>Automatic SQL </a:t>
            </a:r>
            <a:r>
              <a:rPr lang="en-US" altLang="zh-CN" sz="1600" dirty="0" smtClean="0"/>
              <a:t>Quarantine</a:t>
            </a:r>
          </a:p>
          <a:p>
            <a:pPr marL="285750" indent="-285750">
              <a:buFont typeface="Arial" panose="020B0604020202020204" pitchFamily="34" charset="0"/>
              <a:buChar char="•"/>
            </a:pPr>
            <a:r>
              <a:rPr lang="en-US" altLang="zh-CN" sz="1600" dirty="0"/>
              <a:t>Automatic In </a:t>
            </a:r>
            <a:r>
              <a:rPr lang="en-US" altLang="zh-CN" sz="1600" dirty="0" smtClean="0"/>
              <a:t>Memory</a:t>
            </a:r>
          </a:p>
          <a:p>
            <a:pPr marL="285750" indent="-285750">
              <a:buFont typeface="Arial" panose="020B0604020202020204" pitchFamily="34" charset="0"/>
              <a:buChar char="•"/>
            </a:pPr>
            <a:r>
              <a:rPr lang="en-US" altLang="zh-CN" sz="1600" dirty="0"/>
              <a:t>Automatic Sequence Dynamic Cache </a:t>
            </a:r>
            <a:r>
              <a:rPr lang="en-US" altLang="zh-CN" sz="1600" dirty="0" smtClean="0"/>
              <a:t>Resizing</a:t>
            </a:r>
          </a:p>
          <a:p>
            <a:pPr marL="285750" indent="-285750">
              <a:buFont typeface="Arial" panose="020B0604020202020204" pitchFamily="34" charset="0"/>
              <a:buChar char="•"/>
            </a:pPr>
            <a:r>
              <a:rPr lang="en-US" altLang="zh-CN" sz="1600" dirty="0"/>
              <a:t>Automatic Materialized </a:t>
            </a:r>
            <a:r>
              <a:rPr lang="en-US" altLang="zh-CN" sz="1600" dirty="0" smtClean="0"/>
              <a:t>Views</a:t>
            </a:r>
            <a:endParaRPr lang="en-US" altLang="zh-CN" sz="1600" dirty="0"/>
          </a:p>
        </p:txBody>
      </p:sp>
      <p:sp>
        <p:nvSpPr>
          <p:cNvPr id="9" name="矩形 8"/>
          <p:cNvSpPr/>
          <p:nvPr/>
        </p:nvSpPr>
        <p:spPr>
          <a:xfrm>
            <a:off x="757472" y="1373710"/>
            <a:ext cx="4031811" cy="1569660"/>
          </a:xfrm>
          <a:prstGeom prst="rect">
            <a:avLst/>
          </a:prstGeom>
          <a:solidFill>
            <a:srgbClr val="00B050"/>
          </a:solidFill>
        </p:spPr>
        <p:txBody>
          <a:bodyPr wrap="square">
            <a:spAutoFit/>
          </a:bodyPr>
          <a:lstStyle/>
          <a:p>
            <a:pPr marL="285750" indent="-285750">
              <a:buFont typeface="Arial" panose="020B0604020202020204" pitchFamily="34" charset="0"/>
              <a:buChar char="•"/>
            </a:pPr>
            <a:r>
              <a:rPr lang="en-US" altLang="zh-CN" sz="1600" dirty="0"/>
              <a:t>Automatic Storage Management </a:t>
            </a:r>
            <a:r>
              <a:rPr lang="zh-CN" altLang="en-US" sz="1600" dirty="0"/>
              <a:t>（</a:t>
            </a:r>
            <a:r>
              <a:rPr lang="en-US" altLang="zh-CN" sz="1600" dirty="0"/>
              <a:t>ASM</a:t>
            </a:r>
            <a:r>
              <a:rPr lang="zh-CN" altLang="en-US" sz="1600" dirty="0"/>
              <a:t>）</a:t>
            </a:r>
          </a:p>
          <a:p>
            <a:pPr marL="285750" indent="-285750">
              <a:buFont typeface="Arial" panose="020B0604020202020204" pitchFamily="34" charset="0"/>
              <a:buChar char="•"/>
            </a:pPr>
            <a:r>
              <a:rPr lang="en-US" altLang="zh-CN" sz="1600" dirty="0"/>
              <a:t>Flex ASM</a:t>
            </a:r>
          </a:p>
          <a:p>
            <a:pPr marL="285750" indent="-285750">
              <a:buFont typeface="Arial" panose="020B0604020202020204" pitchFamily="34" charset="0"/>
              <a:buChar char="•"/>
            </a:pPr>
            <a:r>
              <a:rPr lang="en-US" altLang="zh-CN" sz="1600" dirty="0"/>
              <a:t>Information Lifecycle Management (ILM) </a:t>
            </a:r>
          </a:p>
          <a:p>
            <a:pPr marL="285750" indent="-285750">
              <a:buFont typeface="Arial" panose="020B0604020202020204" pitchFamily="34" charset="0"/>
              <a:buChar char="•"/>
            </a:pPr>
            <a:r>
              <a:rPr lang="en-US" altLang="zh-CN" sz="1600" dirty="0"/>
              <a:t>Automatic ILM </a:t>
            </a:r>
          </a:p>
          <a:p>
            <a:pPr marL="285750" indent="-285750">
              <a:buFont typeface="Arial" panose="020B0604020202020204" pitchFamily="34" charset="0"/>
              <a:buChar char="•"/>
            </a:pPr>
            <a:r>
              <a:rPr lang="en-US" altLang="zh-CN" sz="1600" dirty="0" err="1"/>
              <a:t>Controlfile</a:t>
            </a:r>
            <a:r>
              <a:rPr lang="en-US" altLang="zh-CN" sz="1600" dirty="0"/>
              <a:t> </a:t>
            </a:r>
            <a:r>
              <a:rPr lang="en-US" altLang="zh-CN" sz="1600" dirty="0" err="1"/>
              <a:t>Autobackup</a:t>
            </a:r>
            <a:r>
              <a:rPr lang="en-US" altLang="zh-CN" sz="1600" dirty="0"/>
              <a:t> </a:t>
            </a:r>
          </a:p>
          <a:p>
            <a:pPr marL="285750" indent="-285750">
              <a:buFont typeface="Arial" panose="020B0604020202020204" pitchFamily="34" charset="0"/>
              <a:buChar char="•"/>
            </a:pPr>
            <a:r>
              <a:rPr lang="en-US" altLang="zh-CN" sz="1600" dirty="0"/>
              <a:t>Automatic Diagnostic Repository (ADR)</a:t>
            </a:r>
          </a:p>
        </p:txBody>
      </p:sp>
      <p:graphicFrame>
        <p:nvGraphicFramePr>
          <p:cNvPr id="5" name="图示 4"/>
          <p:cNvGraphicFramePr/>
          <p:nvPr>
            <p:extLst>
              <p:ext uri="{D42A27DB-BD31-4B8C-83A1-F6EECF244321}">
                <p14:modId xmlns:p14="http://schemas.microsoft.com/office/powerpoint/2010/main" val="2968034025"/>
              </p:ext>
            </p:extLst>
          </p:nvPr>
        </p:nvGraphicFramePr>
        <p:xfrm>
          <a:off x="5470677" y="2458698"/>
          <a:ext cx="2296508" cy="218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肘形连接符 9"/>
          <p:cNvCxnSpPr>
            <a:endCxn id="8" idx="0"/>
          </p:cNvCxnSpPr>
          <p:nvPr/>
        </p:nvCxnSpPr>
        <p:spPr>
          <a:xfrm>
            <a:off x="7785980" y="3739081"/>
            <a:ext cx="2240072" cy="1069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a:endCxn id="7" idx="2"/>
          </p:cNvCxnSpPr>
          <p:nvPr/>
        </p:nvCxnSpPr>
        <p:spPr>
          <a:xfrm flipV="1">
            <a:off x="7785980" y="2048295"/>
            <a:ext cx="1398761" cy="10797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5" idx="0"/>
            <a:endCxn id="9" idx="3"/>
          </p:cNvCxnSpPr>
          <p:nvPr/>
        </p:nvCxnSpPr>
        <p:spPr>
          <a:xfrm rot="16200000" flipV="1">
            <a:off x="5554028" y="1393795"/>
            <a:ext cx="300158" cy="18296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rot="10800000" flipV="1">
            <a:off x="5377759" y="4641214"/>
            <a:ext cx="633745" cy="4377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E4F376F3-DBFC-4EA6-8A6A-A06A14708E16}" type="slidenum">
              <a:rPr lang="zh-CN" altLang="en-US" smtClean="0"/>
              <a:t>52</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646503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Licensing Information</a:t>
            </a:r>
            <a:endParaRPr lang="zh-CN" altLang="en-US" dirty="0"/>
          </a:p>
        </p:txBody>
      </p:sp>
      <p:sp>
        <p:nvSpPr>
          <p:cNvPr id="3" name="内容占位符 2"/>
          <p:cNvSpPr>
            <a:spLocks noGrp="1"/>
          </p:cNvSpPr>
          <p:nvPr>
            <p:ph idx="1"/>
          </p:nvPr>
        </p:nvSpPr>
        <p:spPr/>
        <p:txBody>
          <a:bodyPr/>
          <a:lstStyle/>
          <a:p>
            <a:r>
              <a:rPr lang="en-US" altLang="zh-CN" dirty="0" smtClean="0"/>
              <a:t>《</a:t>
            </a:r>
            <a:r>
              <a:rPr lang="en-US" altLang="zh-CN" b="1" dirty="0"/>
              <a:t>Database Licensing Information User </a:t>
            </a:r>
            <a:r>
              <a:rPr lang="en-US" altLang="zh-CN" b="1" dirty="0" smtClean="0"/>
              <a:t>Manual</a:t>
            </a:r>
            <a:r>
              <a:rPr lang="en-US" altLang="zh-CN" dirty="0" smtClean="0"/>
              <a:t>》</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r>
              <a:rPr lang="en-US" altLang="zh-CN" sz="1680" dirty="0"/>
              <a:t>More:  https://docs.oracle.com/en/database/oracle/oracle-database/19/dblic/Licensing-Information.html#GUID-B6113390-9586-46D7-9008-DCC9EDA45AB4</a:t>
            </a:r>
            <a:endParaRPr lang="zh-CN" altLang="en-US" sz="1680" dirty="0"/>
          </a:p>
        </p:txBody>
      </p:sp>
      <p:pic>
        <p:nvPicPr>
          <p:cNvPr id="5" name="图片 4"/>
          <p:cNvPicPr>
            <a:picLocks noChangeAspect="1"/>
          </p:cNvPicPr>
          <p:nvPr/>
        </p:nvPicPr>
        <p:blipFill>
          <a:blip r:embed="rId2"/>
          <a:stretch>
            <a:fillRect/>
          </a:stretch>
        </p:blipFill>
        <p:spPr>
          <a:xfrm>
            <a:off x="1084243" y="1960037"/>
            <a:ext cx="5597784" cy="2883839"/>
          </a:xfrm>
          <a:prstGeom prst="rect">
            <a:avLst/>
          </a:prstGeom>
        </p:spPr>
      </p:pic>
      <p:pic>
        <p:nvPicPr>
          <p:cNvPr id="6" name="图片 5"/>
          <p:cNvPicPr>
            <a:picLocks noChangeAspect="1"/>
          </p:cNvPicPr>
          <p:nvPr/>
        </p:nvPicPr>
        <p:blipFill>
          <a:blip r:embed="rId3"/>
          <a:stretch>
            <a:fillRect/>
          </a:stretch>
        </p:blipFill>
        <p:spPr>
          <a:xfrm>
            <a:off x="6797417" y="2745104"/>
            <a:ext cx="4752528" cy="1572592"/>
          </a:xfrm>
          <a:prstGeom prst="rect">
            <a:avLst/>
          </a:prstGeom>
        </p:spPr>
      </p:pic>
      <p:sp>
        <p:nvSpPr>
          <p:cNvPr id="7" name="灯片编号占位符 6"/>
          <p:cNvSpPr>
            <a:spLocks noGrp="1"/>
          </p:cNvSpPr>
          <p:nvPr>
            <p:ph type="sldNum" sz="quarter" idx="12"/>
          </p:nvPr>
        </p:nvSpPr>
        <p:spPr/>
        <p:txBody>
          <a:bodyPr/>
          <a:lstStyle/>
          <a:p>
            <a:fld id="{E4F376F3-DBFC-4EA6-8A6A-A06A14708E16}" type="slidenum">
              <a:rPr lang="zh-CN" altLang="en-US" smtClean="0"/>
              <a:t>53</a:t>
            </a:fld>
            <a:endParaRPr lang="zh-CN" altLang="en-US"/>
          </a:p>
        </p:txBody>
      </p:sp>
      <p:sp>
        <p:nvSpPr>
          <p:cNvPr id="8" name="页脚占位符 7"/>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13978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Autonomous database</a:t>
            </a:r>
            <a:endParaRPr lang="zh-CN" altLang="en-US" dirty="0"/>
          </a:p>
        </p:txBody>
      </p:sp>
      <p:pic>
        <p:nvPicPr>
          <p:cNvPr id="3" name="图片 2"/>
          <p:cNvPicPr>
            <a:picLocks noChangeAspect="1"/>
          </p:cNvPicPr>
          <p:nvPr/>
        </p:nvPicPr>
        <p:blipFill>
          <a:blip r:embed="rId3"/>
          <a:stretch>
            <a:fillRect/>
          </a:stretch>
        </p:blipFill>
        <p:spPr>
          <a:xfrm>
            <a:off x="9163702" y="4556848"/>
            <a:ext cx="2669089" cy="1519880"/>
          </a:xfrm>
          <a:prstGeom prst="rect">
            <a:avLst/>
          </a:prstGeom>
        </p:spPr>
      </p:pic>
      <p:pic>
        <p:nvPicPr>
          <p:cNvPr id="4" name="图片 3"/>
          <p:cNvPicPr>
            <a:picLocks noChangeAspect="1"/>
          </p:cNvPicPr>
          <p:nvPr/>
        </p:nvPicPr>
        <p:blipFill>
          <a:blip r:embed="rId4"/>
          <a:stretch>
            <a:fillRect/>
          </a:stretch>
        </p:blipFill>
        <p:spPr>
          <a:xfrm>
            <a:off x="9582737" y="5195841"/>
            <a:ext cx="1645425" cy="688333"/>
          </a:xfrm>
          <a:prstGeom prst="rect">
            <a:avLst/>
          </a:prstGeom>
        </p:spPr>
      </p:pic>
      <p:sp>
        <p:nvSpPr>
          <p:cNvPr id="5" name="矩形 4"/>
          <p:cNvSpPr/>
          <p:nvPr/>
        </p:nvSpPr>
        <p:spPr>
          <a:xfrm>
            <a:off x="7357450" y="1359476"/>
            <a:ext cx="6096000" cy="1631216"/>
          </a:xfrm>
          <a:prstGeom prst="rect">
            <a:avLst/>
          </a:prstGeom>
        </p:spPr>
        <p:txBody>
          <a:bodyPr>
            <a:spAutoFit/>
          </a:bodyPr>
          <a:lstStyle/>
          <a:p>
            <a:r>
              <a:rPr lang="en-US" altLang="zh-CN" sz="2000" dirty="0">
                <a:latin typeface="Arial" panose="020B0604020202020204" pitchFamily="34" charset="0"/>
                <a:cs typeface="Arial" panose="020B0604020202020204" pitchFamily="34" charset="0"/>
              </a:rPr>
              <a:t>“If you eliminate</a:t>
            </a:r>
          </a:p>
          <a:p>
            <a:r>
              <a:rPr lang="en-US" altLang="zh-CN" sz="2000" dirty="0">
                <a:latin typeface="Arial" panose="020B0604020202020204" pitchFamily="34" charset="0"/>
                <a:cs typeface="Arial" panose="020B0604020202020204" pitchFamily="34" charset="0"/>
              </a:rPr>
              <a:t>all human</a:t>
            </a:r>
          </a:p>
          <a:p>
            <a:r>
              <a:rPr lang="en-US" altLang="zh-CN" sz="2000" dirty="0" err="1">
                <a:latin typeface="Arial" panose="020B0604020202020204" pitchFamily="34" charset="0"/>
                <a:cs typeface="Arial" panose="020B0604020202020204" pitchFamily="34" charset="0"/>
              </a:rPr>
              <a:t>labour</a:t>
            </a:r>
            <a:r>
              <a:rPr lang="en-US" altLang="zh-CN" sz="2000" dirty="0">
                <a:latin typeface="Arial" panose="020B0604020202020204" pitchFamily="34" charset="0"/>
                <a:cs typeface="Arial" panose="020B0604020202020204" pitchFamily="34" charset="0"/>
              </a:rPr>
              <a:t>, you</a:t>
            </a:r>
          </a:p>
          <a:p>
            <a:r>
              <a:rPr lang="en-US" altLang="zh-CN" sz="2000" dirty="0">
                <a:latin typeface="Arial" panose="020B0604020202020204" pitchFamily="34" charset="0"/>
                <a:cs typeface="Arial" panose="020B0604020202020204" pitchFamily="34" charset="0"/>
              </a:rPr>
              <a:t>eliminate</a:t>
            </a:r>
          </a:p>
          <a:p>
            <a:r>
              <a:rPr lang="en-US" altLang="zh-CN" sz="2000" dirty="0">
                <a:latin typeface="Arial" panose="020B0604020202020204" pitchFamily="34" charset="0"/>
                <a:cs typeface="Arial" panose="020B0604020202020204" pitchFamily="34" charset="0"/>
              </a:rPr>
              <a:t>human error”</a:t>
            </a:r>
            <a:endParaRPr lang="zh-CN" altLang="en-US" sz="20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5"/>
          <a:stretch>
            <a:fillRect/>
          </a:stretch>
        </p:blipFill>
        <p:spPr>
          <a:xfrm>
            <a:off x="734374" y="3086971"/>
            <a:ext cx="7667437" cy="2989757"/>
          </a:xfrm>
          <a:prstGeom prst="rect">
            <a:avLst/>
          </a:prstGeom>
        </p:spPr>
      </p:pic>
      <p:sp>
        <p:nvSpPr>
          <p:cNvPr id="7" name="云形标注 6"/>
          <p:cNvSpPr/>
          <p:nvPr/>
        </p:nvSpPr>
        <p:spPr>
          <a:xfrm>
            <a:off x="6871538" y="1167164"/>
            <a:ext cx="3361854" cy="2145671"/>
          </a:xfrm>
          <a:prstGeom prst="cloudCallou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E4F376F3-DBFC-4EA6-8A6A-A06A14708E16}" type="slidenum">
              <a:rPr lang="zh-CN" altLang="en-US" smtClean="0"/>
              <a:t>54</a:t>
            </a:fld>
            <a:endParaRPr lang="zh-CN" altLang="en-US"/>
          </a:p>
        </p:txBody>
      </p:sp>
      <p:sp>
        <p:nvSpPr>
          <p:cNvPr id="9" name="页脚占位符 8"/>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384324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739466" y="1610592"/>
            <a:ext cx="5368705" cy="34855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Evolution of the DBA</a:t>
            </a:r>
            <a:endParaRPr lang="zh-CN" altLang="en-US" dirty="0"/>
          </a:p>
        </p:txBody>
      </p:sp>
      <p:graphicFrame>
        <p:nvGraphicFramePr>
          <p:cNvPr id="4" name="图示 3"/>
          <p:cNvGraphicFramePr/>
          <p:nvPr>
            <p:extLst>
              <p:ext uri="{D42A27DB-BD31-4B8C-83A1-F6EECF244321}">
                <p14:modId xmlns:p14="http://schemas.microsoft.com/office/powerpoint/2010/main" val="3443401936"/>
              </p:ext>
            </p:extLst>
          </p:nvPr>
        </p:nvGraphicFramePr>
        <p:xfrm>
          <a:off x="2665743" y="3856776"/>
          <a:ext cx="7401710" cy="3549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p:cNvPicPr>
            <a:picLocks noChangeAspect="1"/>
          </p:cNvPicPr>
          <p:nvPr/>
        </p:nvPicPr>
        <p:blipFill>
          <a:blip r:embed="rId7"/>
          <a:stretch>
            <a:fillRect/>
          </a:stretch>
        </p:blipFill>
        <p:spPr>
          <a:xfrm>
            <a:off x="4143416" y="3691253"/>
            <a:ext cx="1135575" cy="1143333"/>
          </a:xfrm>
          <a:prstGeom prst="rect">
            <a:avLst/>
          </a:prstGeom>
          <a:solidFill>
            <a:schemeClr val="bg1"/>
          </a:solidFill>
        </p:spPr>
      </p:pic>
      <p:pic>
        <p:nvPicPr>
          <p:cNvPr id="7" name="图片 6"/>
          <p:cNvPicPr>
            <a:picLocks noChangeAspect="1"/>
          </p:cNvPicPr>
          <p:nvPr/>
        </p:nvPicPr>
        <p:blipFill>
          <a:blip r:embed="rId7"/>
          <a:stretch>
            <a:fillRect/>
          </a:stretch>
        </p:blipFill>
        <p:spPr>
          <a:xfrm>
            <a:off x="7538465" y="1792822"/>
            <a:ext cx="1135575" cy="1143333"/>
          </a:xfrm>
          <a:prstGeom prst="rect">
            <a:avLst/>
          </a:prstGeom>
        </p:spPr>
      </p:pic>
      <p:cxnSp>
        <p:nvCxnSpPr>
          <p:cNvPr id="10" name="直接连接符 9"/>
          <p:cNvCxnSpPr>
            <a:stCxn id="8" idx="1"/>
            <a:endCxn id="8" idx="3"/>
          </p:cNvCxnSpPr>
          <p:nvPr/>
        </p:nvCxnSpPr>
        <p:spPr>
          <a:xfrm>
            <a:off x="3739466" y="3353384"/>
            <a:ext cx="5368705"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a:stCxn id="8" idx="0"/>
          </p:cNvCxnSpPr>
          <p:nvPr/>
        </p:nvCxnSpPr>
        <p:spPr>
          <a:xfrm flipH="1">
            <a:off x="6423818" y="1610592"/>
            <a:ext cx="1" cy="3485584"/>
          </a:xfrm>
          <a:prstGeom prst="line">
            <a:avLst/>
          </a:prstGeom>
        </p:spPr>
        <p:style>
          <a:lnRef idx="3">
            <a:schemeClr val="dk1"/>
          </a:lnRef>
          <a:fillRef idx="0">
            <a:schemeClr val="dk1"/>
          </a:fillRef>
          <a:effectRef idx="2">
            <a:schemeClr val="dk1"/>
          </a:effectRef>
          <a:fontRef idx="minor">
            <a:schemeClr val="tx1"/>
          </a:fontRef>
        </p:style>
      </p:cxnSp>
      <p:sp>
        <p:nvSpPr>
          <p:cNvPr id="14" name="矩形 13"/>
          <p:cNvSpPr/>
          <p:nvPr/>
        </p:nvSpPr>
        <p:spPr>
          <a:xfrm>
            <a:off x="9397499" y="4911510"/>
            <a:ext cx="744114" cy="369332"/>
          </a:xfrm>
          <a:prstGeom prst="rect">
            <a:avLst/>
          </a:prstGeom>
        </p:spPr>
        <p:txBody>
          <a:bodyPr wrap="none">
            <a:spAutoFit/>
          </a:bodyPr>
          <a:lstStyle/>
          <a:p>
            <a:r>
              <a:rPr lang="zh-CN" altLang="en-US" dirty="0"/>
              <a:t>agility</a:t>
            </a:r>
          </a:p>
        </p:txBody>
      </p:sp>
      <p:sp>
        <p:nvSpPr>
          <p:cNvPr id="15" name="矩形 14"/>
          <p:cNvSpPr/>
          <p:nvPr/>
        </p:nvSpPr>
        <p:spPr>
          <a:xfrm>
            <a:off x="2709199" y="1374812"/>
            <a:ext cx="903517" cy="369332"/>
          </a:xfrm>
          <a:prstGeom prst="rect">
            <a:avLst/>
          </a:prstGeom>
        </p:spPr>
        <p:txBody>
          <a:bodyPr wrap="none">
            <a:spAutoFit/>
          </a:bodyPr>
          <a:lstStyle/>
          <a:p>
            <a:r>
              <a:rPr lang="zh-CN" altLang="en-US" dirty="0"/>
              <a:t>low risk</a:t>
            </a:r>
          </a:p>
        </p:txBody>
      </p:sp>
      <p:sp>
        <p:nvSpPr>
          <p:cNvPr id="16" name="右箭头 15"/>
          <p:cNvSpPr/>
          <p:nvPr/>
        </p:nvSpPr>
        <p:spPr>
          <a:xfrm>
            <a:off x="3450138" y="5096176"/>
            <a:ext cx="5947361"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上箭头 17"/>
          <p:cNvSpPr/>
          <p:nvPr/>
        </p:nvSpPr>
        <p:spPr>
          <a:xfrm>
            <a:off x="3450137" y="1792822"/>
            <a:ext cx="162579" cy="32218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780423" y="1179294"/>
            <a:ext cx="2000676" cy="369332"/>
          </a:xfrm>
          <a:prstGeom prst="rect">
            <a:avLst/>
          </a:prstGeom>
        </p:spPr>
        <p:txBody>
          <a:bodyPr wrap="none">
            <a:spAutoFit/>
          </a:bodyPr>
          <a:lstStyle/>
          <a:p>
            <a:r>
              <a:rPr lang="zh-CN" altLang="en-US" dirty="0"/>
              <a:t>high business value</a:t>
            </a:r>
          </a:p>
        </p:txBody>
      </p:sp>
      <p:sp>
        <p:nvSpPr>
          <p:cNvPr id="21" name="右箭头 20"/>
          <p:cNvSpPr/>
          <p:nvPr/>
        </p:nvSpPr>
        <p:spPr>
          <a:xfrm rot="19482789">
            <a:off x="5233418" y="3011966"/>
            <a:ext cx="2380800" cy="6828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E4F376F3-DBFC-4EA6-8A6A-A06A14708E16}" type="slidenum">
              <a:rPr lang="zh-CN" altLang="en-US" smtClean="0"/>
              <a:t>55</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17" name="内容占位符 5"/>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9384988" y="3006047"/>
            <a:ext cx="2626894" cy="1430447"/>
          </a:xfrm>
        </p:spPr>
      </p:pic>
    </p:spTree>
    <p:extLst>
      <p:ext uri="{BB962C8B-B14F-4D97-AF65-F5344CB8AC3E}">
        <p14:creationId xmlns:p14="http://schemas.microsoft.com/office/powerpoint/2010/main" val="94827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83001" y="2468033"/>
            <a:ext cx="4745567" cy="1199239"/>
          </a:xfrm>
          <a:prstGeom prst="rect">
            <a:avLst/>
          </a:prstGeom>
          <a:noFill/>
        </p:spPr>
        <p:txBody>
          <a:bodyPr wrap="square" rtlCol="0">
            <a:spAutoFit/>
          </a:bodyPr>
          <a:lstStyle/>
          <a:p>
            <a:pPr algn="dist"/>
            <a:r>
              <a:rPr lang="zh-CN" altLang="en-US" sz="7193" dirty="0">
                <a:solidFill>
                  <a:srgbClr val="F5EACA"/>
                </a:solidFill>
                <a:latin typeface="黑体" panose="02010609060101010101" charset="-122"/>
                <a:ea typeface="黑体" panose="02010609060101010101" charset="-122"/>
                <a:cs typeface="黑体" panose="02010609060101010101" charset="-122"/>
              </a:rPr>
              <a:t>谢谢观看</a:t>
            </a:r>
          </a:p>
        </p:txBody>
      </p:sp>
      <p:sp>
        <p:nvSpPr>
          <p:cNvPr id="4" name="文本框 3"/>
          <p:cNvSpPr txBox="1"/>
          <p:nvPr/>
        </p:nvSpPr>
        <p:spPr>
          <a:xfrm>
            <a:off x="3835400" y="3851488"/>
            <a:ext cx="4433147" cy="461665"/>
          </a:xfrm>
          <a:prstGeom prst="rect">
            <a:avLst/>
          </a:prstGeom>
          <a:noFill/>
        </p:spPr>
        <p:txBody>
          <a:bodyPr wrap="square" rtlCol="0">
            <a:spAutoFit/>
          </a:bodyPr>
          <a:lstStyle/>
          <a:p>
            <a:pPr algn="dist"/>
            <a:r>
              <a:rPr lang="en-US" altLang="zh-CN" sz="2400" dirty="0">
                <a:solidFill>
                  <a:srgbClr val="F5EACA"/>
                </a:solidFill>
                <a:latin typeface="+mj-lt"/>
                <a:ea typeface="黑体" panose="02010609060101010101" charset="-122"/>
                <a:cs typeface="+mj-lt"/>
              </a:rPr>
              <a:t>THANKS FOR WATCHING</a:t>
            </a:r>
          </a:p>
        </p:txBody>
      </p:sp>
      <p:pic>
        <p:nvPicPr>
          <p:cNvPr id="6" name="图片 5" descr="F:\公司VI\ACDU2-反金.pngACDU2-反金"/>
          <p:cNvPicPr>
            <a:picLocks noChangeAspect="1"/>
          </p:cNvPicPr>
          <p:nvPr/>
        </p:nvPicPr>
        <p:blipFill>
          <a:blip r:embed="rId3"/>
          <a:srcRect/>
          <a:stretch>
            <a:fillRect/>
          </a:stretch>
        </p:blipFill>
        <p:spPr>
          <a:xfrm>
            <a:off x="9242213" y="6278881"/>
            <a:ext cx="1310640" cy="503767"/>
          </a:xfrm>
          <a:prstGeom prst="rect">
            <a:avLst/>
          </a:prstGeom>
          <a:ln>
            <a:noFill/>
          </a:ln>
        </p:spPr>
      </p:pic>
      <p:pic>
        <p:nvPicPr>
          <p:cNvPr id="7" name="图片 6" descr="F:\公司VI\墨天轮反金.png墨天轮反金"/>
          <p:cNvPicPr>
            <a:picLocks noChangeAspect="1"/>
          </p:cNvPicPr>
          <p:nvPr/>
        </p:nvPicPr>
        <p:blipFill>
          <a:blip r:embed="rId4"/>
          <a:srcRect/>
          <a:stretch>
            <a:fillRect/>
          </a:stretch>
        </p:blipFill>
        <p:spPr>
          <a:xfrm>
            <a:off x="10689167" y="6357198"/>
            <a:ext cx="1209887" cy="347133"/>
          </a:xfrm>
          <a:prstGeom prst="rect">
            <a:avLst/>
          </a:prstGeom>
        </p:spPr>
      </p:pic>
    </p:spTree>
    <p:extLst>
      <p:ext uri="{BB962C8B-B14F-4D97-AF65-F5344CB8AC3E}">
        <p14:creationId xmlns:p14="http://schemas.microsoft.com/office/powerpoint/2010/main" val="409852925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Initialization Parameters</a:t>
            </a:r>
            <a:endParaRPr lang="zh-CN" altLang="en-US" dirty="0"/>
          </a:p>
        </p:txBody>
      </p:sp>
      <p:pic>
        <p:nvPicPr>
          <p:cNvPr id="4" name="内容占位符 3"/>
          <p:cNvPicPr>
            <a:picLocks noGrp="1" noChangeAspect="1"/>
          </p:cNvPicPr>
          <p:nvPr>
            <p:ph idx="1"/>
          </p:nvPr>
        </p:nvPicPr>
        <p:blipFill>
          <a:blip r:embed="rId2"/>
          <a:stretch>
            <a:fillRect/>
          </a:stretch>
        </p:blipFill>
        <p:spPr>
          <a:xfrm>
            <a:off x="1383686" y="1459952"/>
            <a:ext cx="9134917" cy="4619625"/>
          </a:xfrm>
          <a:prstGeom prst="rect">
            <a:avLst/>
          </a:prstGeom>
        </p:spPr>
      </p:pic>
      <p:sp>
        <p:nvSpPr>
          <p:cNvPr id="6" name="圆角矩形标注 5"/>
          <p:cNvSpPr/>
          <p:nvPr/>
        </p:nvSpPr>
        <p:spPr>
          <a:xfrm>
            <a:off x="2924268" y="5151422"/>
            <a:ext cx="2302249" cy="688063"/>
          </a:xfrm>
          <a:prstGeom prst="wedgeRoundRectCallout">
            <a:avLst>
              <a:gd name="adj1" fmla="val -64669"/>
              <a:gd name="adj2" fmla="val 82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170 rows in Oracle 21.3</a:t>
            </a:r>
            <a:endParaRPr lang="zh-CN" altLang="en-US" dirty="0"/>
          </a:p>
        </p:txBody>
      </p:sp>
      <p:sp>
        <p:nvSpPr>
          <p:cNvPr id="7" name="圆角矩形标注 6"/>
          <p:cNvSpPr/>
          <p:nvPr/>
        </p:nvSpPr>
        <p:spPr>
          <a:xfrm>
            <a:off x="6563763" y="1548142"/>
            <a:ext cx="2145671" cy="516048"/>
          </a:xfrm>
          <a:prstGeom prst="wedgeRoundRectCallout">
            <a:avLst>
              <a:gd name="adj1" fmla="val -66825"/>
              <a:gd name="adj2" fmla="val 13969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Like ‘%auto%’</a:t>
            </a:r>
            <a:endParaRPr lang="zh-CN" altLang="en-US" dirty="0"/>
          </a:p>
        </p:txBody>
      </p:sp>
      <p:sp>
        <p:nvSpPr>
          <p:cNvPr id="3" name="灯片编号占位符 2"/>
          <p:cNvSpPr>
            <a:spLocks noGrp="1"/>
          </p:cNvSpPr>
          <p:nvPr>
            <p:ph type="sldNum" sz="quarter" idx="12"/>
          </p:nvPr>
        </p:nvSpPr>
        <p:spPr/>
        <p:txBody>
          <a:bodyPr/>
          <a:lstStyle/>
          <a:p>
            <a:fld id="{E4F376F3-DBFC-4EA6-8A6A-A06A14708E16}" type="slidenum">
              <a:rPr lang="zh-CN" altLang="en-US" smtClean="0"/>
              <a:t>6</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8871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Version difference</a:t>
            </a:r>
            <a:endParaRPr lang="zh-CN" altLang="en-US" dirty="0">
              <a:solidFill>
                <a:schemeClr val="tx1"/>
              </a:solidFill>
            </a:endParaRPr>
          </a:p>
        </p:txBody>
      </p:sp>
      <p:sp>
        <p:nvSpPr>
          <p:cNvPr id="3" name="内容占位符 2"/>
          <p:cNvSpPr>
            <a:spLocks noGrp="1"/>
          </p:cNvSpPr>
          <p:nvPr>
            <p:ph idx="1"/>
          </p:nvPr>
        </p:nvSpPr>
        <p:spPr>
          <a:xfrm>
            <a:off x="1236552" y="4162284"/>
            <a:ext cx="10306616" cy="1731632"/>
          </a:xfrm>
        </p:spPr>
        <p:txBody>
          <a:bodyPr>
            <a:normAutofit/>
          </a:bodyPr>
          <a:lstStyle/>
          <a:p>
            <a:pPr marL="0" indent="0">
              <a:buNone/>
            </a:pPr>
            <a:r>
              <a:rPr lang="zh-CN" altLang="en-US" sz="2400" dirty="0" smtClean="0">
                <a:latin typeface="+mn-ea"/>
              </a:rPr>
              <a:t>提示</a:t>
            </a:r>
            <a:r>
              <a:rPr lang="en-US" altLang="zh-CN" sz="2400" dirty="0" smtClean="0">
                <a:latin typeface="+mn-ea"/>
              </a:rPr>
              <a:t>:</a:t>
            </a:r>
            <a:endParaRPr lang="en-US" altLang="zh-CN" sz="2400" dirty="0">
              <a:latin typeface="+mn-ea"/>
            </a:endParaRPr>
          </a:p>
          <a:p>
            <a:r>
              <a:rPr lang="zh-CN" altLang="en-US" sz="2000" dirty="0" smtClean="0">
                <a:latin typeface="+mn-ea"/>
              </a:rPr>
              <a:t>对于</a:t>
            </a:r>
            <a:r>
              <a:rPr lang="zh-CN" altLang="en-US" sz="2000" dirty="0">
                <a:latin typeface="+mn-ea"/>
              </a:rPr>
              <a:t>带有 </a:t>
            </a:r>
            <a:r>
              <a:rPr lang="en-US" altLang="zh-CN" sz="2000" dirty="0" smtClean="0">
                <a:latin typeface="+mn-ea"/>
              </a:rPr>
              <a:t>PDB</a:t>
            </a:r>
            <a:r>
              <a:rPr lang="zh-CN" altLang="en-US" sz="2000" dirty="0" smtClean="0">
                <a:latin typeface="+mn-ea"/>
              </a:rPr>
              <a:t> 和 </a:t>
            </a:r>
            <a:r>
              <a:rPr lang="en-US" altLang="zh-CN" sz="2000" dirty="0" smtClean="0">
                <a:latin typeface="+mn-ea"/>
              </a:rPr>
              <a:t>CDB</a:t>
            </a:r>
            <a:r>
              <a:rPr lang="zh-CN" altLang="en-US" sz="2000" dirty="0" smtClean="0">
                <a:latin typeface="+mn-ea"/>
              </a:rPr>
              <a:t> 容器数据库 ，</a:t>
            </a:r>
            <a:r>
              <a:rPr lang="zh-CN" altLang="en-US" sz="2000" dirty="0">
                <a:latin typeface="+mn-ea"/>
              </a:rPr>
              <a:t>许多 </a:t>
            </a:r>
            <a:r>
              <a:rPr lang="en-US" altLang="zh-CN" sz="2000" dirty="0">
                <a:latin typeface="+mn-ea"/>
              </a:rPr>
              <a:t>V$ </a:t>
            </a:r>
            <a:r>
              <a:rPr lang="zh-CN" altLang="en-US" sz="2000" dirty="0">
                <a:latin typeface="+mn-ea"/>
              </a:rPr>
              <a:t>视图还有一个附加列</a:t>
            </a:r>
            <a:r>
              <a:rPr lang="zh-CN" altLang="en-US" sz="2000" dirty="0" smtClean="0">
                <a:latin typeface="+mn-ea"/>
              </a:rPr>
              <a:t>容器 </a:t>
            </a:r>
            <a:r>
              <a:rPr lang="en-US" altLang="zh-CN" sz="2000" dirty="0">
                <a:latin typeface="+mn-ea"/>
              </a:rPr>
              <a:t>ID(CON_ID) </a:t>
            </a:r>
            <a:endParaRPr lang="en-US" altLang="zh-CN" sz="2000" dirty="0" smtClean="0">
              <a:latin typeface="+mn-ea"/>
            </a:endParaRPr>
          </a:p>
          <a:p>
            <a:r>
              <a:rPr lang="zh-CN" altLang="en-US" sz="2000" dirty="0">
                <a:latin typeface="+mn-ea"/>
              </a:rPr>
              <a:t>确保</a:t>
            </a:r>
            <a:r>
              <a:rPr lang="zh-CN" altLang="en-US" sz="2000" dirty="0" smtClean="0">
                <a:latin typeface="+mn-ea"/>
              </a:rPr>
              <a:t>调整</a:t>
            </a:r>
            <a:r>
              <a:rPr lang="zh-CN" altLang="en-US" sz="2000" dirty="0">
                <a:latin typeface="+mn-ea"/>
              </a:rPr>
              <a:t>所有脚本</a:t>
            </a:r>
            <a:r>
              <a:rPr lang="zh-CN" altLang="en-US" sz="2000" dirty="0" smtClean="0">
                <a:latin typeface="+mn-ea"/>
              </a:rPr>
              <a:t>适应新</a:t>
            </a:r>
            <a:r>
              <a:rPr lang="zh-CN" altLang="en-US" sz="2000" dirty="0" smtClean="0">
                <a:latin typeface="+mn-ea"/>
              </a:rPr>
              <a:t>列</a:t>
            </a:r>
            <a:endParaRPr lang="zh-CN" altLang="en-US" sz="2000" dirty="0">
              <a:latin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val="465231880"/>
              </p:ext>
            </p:extLst>
          </p:nvPr>
        </p:nvGraphicFramePr>
        <p:xfrm>
          <a:off x="1656783" y="1611520"/>
          <a:ext cx="8799968" cy="2381058"/>
        </p:xfrm>
        <a:graphic>
          <a:graphicData uri="http://schemas.openxmlformats.org/drawingml/2006/table">
            <a:tbl>
              <a:tblPr firstRow="1" firstCol="1">
                <a:tableStyleId>{EB344D84-9AFB-497E-A393-DC336BA19D2E}</a:tableStyleId>
              </a:tblPr>
              <a:tblGrid>
                <a:gridCol w="4366225"/>
                <a:gridCol w="1080303"/>
                <a:gridCol w="1080303"/>
                <a:gridCol w="1080303"/>
                <a:gridCol w="1192834"/>
              </a:tblGrid>
              <a:tr h="396843">
                <a:tc>
                  <a:txBody>
                    <a:bodyPr/>
                    <a:lstStyle/>
                    <a:p>
                      <a:pPr algn="l" fontAlgn="ctr"/>
                      <a:r>
                        <a:rPr lang="en-US" sz="2000" u="none" strike="noStrike" dirty="0">
                          <a:effectLst/>
                        </a:rPr>
                        <a:t>Class</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sz="2000" u="none" strike="noStrike" dirty="0">
                          <a:effectLst/>
                        </a:rPr>
                        <a:t>11g</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sz="2000" u="none" strike="noStrike" dirty="0">
                          <a:effectLst/>
                        </a:rPr>
                        <a:t>12c R2</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sz="2000" u="none" strike="noStrike">
                          <a:effectLst/>
                        </a:rPr>
                        <a:t>19c</a:t>
                      </a:r>
                      <a:endParaRPr lang="en-US"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sz="2000" u="none" strike="noStrike" dirty="0">
                          <a:effectLst/>
                        </a:rPr>
                        <a:t>21c</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r>
              <a:tr h="396843">
                <a:tc>
                  <a:txBody>
                    <a:bodyPr/>
                    <a:lstStyle/>
                    <a:p>
                      <a:pPr algn="l" fontAlgn="ctr"/>
                      <a:r>
                        <a:rPr lang="en-US" sz="2000" u="none" strike="noStrike">
                          <a:effectLst/>
                        </a:rPr>
                        <a:t>Initialization Parameters</a:t>
                      </a:r>
                      <a:endParaRPr lang="en-US"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2,913</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4,845</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5,412</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5,997</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r>
              <a:tr h="396843">
                <a:tc>
                  <a:txBody>
                    <a:bodyPr/>
                    <a:lstStyle/>
                    <a:p>
                      <a:pPr algn="l" fontAlgn="ctr"/>
                      <a:r>
                        <a:rPr lang="en-US" sz="2000" u="none" strike="noStrike">
                          <a:effectLst/>
                        </a:rPr>
                        <a:t>hidden Initialization Parameters</a:t>
                      </a:r>
                      <a:endParaRPr lang="en-US"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2,561</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4,428</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4,964</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5,518</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r>
              <a:tr h="396843">
                <a:tc>
                  <a:txBody>
                    <a:bodyPr/>
                    <a:lstStyle/>
                    <a:p>
                      <a:pPr algn="l" fontAlgn="ctr"/>
                      <a:r>
                        <a:rPr lang="en-US" sz="2000" u="none" strike="noStrike" dirty="0">
                          <a:effectLst/>
                        </a:rPr>
                        <a:t>X$</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985</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1,328</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1,378</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1,424</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r>
              <a:tr h="396843">
                <a:tc>
                  <a:txBody>
                    <a:bodyPr/>
                    <a:lstStyle/>
                    <a:p>
                      <a:pPr algn="l" fontAlgn="ctr"/>
                      <a:r>
                        <a:rPr lang="en-US" sz="2000" u="none" strike="noStrike" dirty="0">
                          <a:effectLst/>
                        </a:rPr>
                        <a:t>V$</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552</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750</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778</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823</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r>
              <a:tr h="396843">
                <a:tc>
                  <a:txBody>
                    <a:bodyPr/>
                    <a:lstStyle/>
                    <a:p>
                      <a:pPr algn="l" fontAlgn="ctr"/>
                      <a:r>
                        <a:rPr lang="en-US" sz="2000" u="none" strike="noStrike" dirty="0" err="1">
                          <a:effectLst/>
                        </a:rPr>
                        <a:t>statname</a:t>
                      </a:r>
                      <a:endParaRPr lang="en-US"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686</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1,804</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a:effectLst/>
                        </a:rPr>
                        <a:t>2,036</a:t>
                      </a:r>
                      <a:endParaRPr lang="en-US" altLang="zh-CN" sz="2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2000" u="none" strike="noStrike" dirty="0">
                          <a:effectLst/>
                        </a:rPr>
                        <a:t>2,252</a:t>
                      </a:r>
                      <a:endParaRPr lang="en-US" altLang="zh-CN" sz="2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r>
            </a:tbl>
          </a:graphicData>
        </a:graphic>
      </p:graphicFrame>
      <p:sp>
        <p:nvSpPr>
          <p:cNvPr id="4" name="灯片编号占位符 3"/>
          <p:cNvSpPr>
            <a:spLocks noGrp="1"/>
          </p:cNvSpPr>
          <p:nvPr>
            <p:ph type="sldNum" sz="quarter" idx="12"/>
          </p:nvPr>
        </p:nvSpPr>
        <p:spPr/>
        <p:txBody>
          <a:bodyPr/>
          <a:lstStyle/>
          <a:p>
            <a:fld id="{E4F376F3-DBFC-4EA6-8A6A-A06A14708E16}" type="slidenum">
              <a:rPr lang="zh-CN" altLang="en-US" smtClean="0"/>
              <a:t>7</a:t>
            </a:fld>
            <a:endParaRPr lang="zh-CN" altLang="en-US"/>
          </a:p>
        </p:txBody>
      </p:sp>
      <p:sp>
        <p:nvSpPr>
          <p:cNvPr id="6" name="页脚占位符 5"/>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76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Automatic </a:t>
            </a:r>
            <a:r>
              <a:rPr lang="en-US" altLang="zh-CN" dirty="0" smtClean="0"/>
              <a:t>Configuration</a:t>
            </a:r>
            <a:endParaRPr lang="zh-CN" altLang="en-US" dirty="0"/>
          </a:p>
        </p:txBody>
      </p:sp>
      <p:sp>
        <p:nvSpPr>
          <p:cNvPr id="3" name="内容占位符 2"/>
          <p:cNvSpPr>
            <a:spLocks noGrp="1"/>
          </p:cNvSpPr>
          <p:nvPr>
            <p:ph idx="1"/>
          </p:nvPr>
        </p:nvSpPr>
        <p:spPr/>
        <p:txBody>
          <a:bodyPr/>
          <a:lstStyle/>
          <a:p>
            <a:r>
              <a:rPr lang="en-US" altLang="zh-CN" sz="2000" dirty="0" smtClean="0">
                <a:latin typeface="Arial" panose="020B0604020202020204" pitchFamily="34" charset="0"/>
                <a:cs typeface="Arial" panose="020B0604020202020204" pitchFamily="34" charset="0"/>
              </a:rPr>
              <a:t>ASMM</a:t>
            </a:r>
          </a:p>
          <a:p>
            <a:pPr lvl="1"/>
            <a:r>
              <a:rPr lang="en-US" altLang="zh-CN" sz="2000" dirty="0" smtClean="0">
                <a:latin typeface="Arial" panose="020B0604020202020204" pitchFamily="34" charset="0"/>
                <a:cs typeface="Arial" panose="020B0604020202020204" pitchFamily="34" charset="0"/>
              </a:rPr>
              <a:t> SGA</a:t>
            </a:r>
          </a:p>
          <a:p>
            <a:r>
              <a:rPr lang="en-US" altLang="zh-CN" sz="2000" dirty="0" smtClean="0">
                <a:latin typeface="Arial" panose="020B0604020202020204" pitchFamily="34" charset="0"/>
                <a:cs typeface="Arial" panose="020B0604020202020204" pitchFamily="34" charset="0"/>
              </a:rPr>
              <a:t>AMM</a:t>
            </a:r>
          </a:p>
          <a:p>
            <a:pPr lvl="1"/>
            <a:r>
              <a:rPr lang="en-US" altLang="zh-CN" sz="2000" dirty="0" smtClean="0">
                <a:latin typeface="Arial" panose="020B0604020202020204" pitchFamily="34" charset="0"/>
                <a:cs typeface="Arial" panose="020B0604020202020204" pitchFamily="34" charset="0"/>
              </a:rPr>
              <a:t>SGA+PGA</a:t>
            </a:r>
          </a:p>
          <a:p>
            <a:r>
              <a:rPr lang="en-US" altLang="zh-CN" sz="2000" dirty="0">
                <a:latin typeface="Arial" panose="020B0604020202020204" pitchFamily="34" charset="0"/>
                <a:cs typeface="Arial" panose="020B0604020202020204" pitchFamily="34" charset="0"/>
              </a:rPr>
              <a:t>A</a:t>
            </a:r>
            <a:r>
              <a:rPr lang="en-US" altLang="zh-CN" sz="2000" dirty="0" smtClean="0">
                <a:latin typeface="Arial" panose="020B0604020202020204" pitchFamily="34" charset="0"/>
                <a:cs typeface="Arial" panose="020B0604020202020204" pitchFamily="34" charset="0"/>
              </a:rPr>
              <a:t>uto </a:t>
            </a:r>
            <a:r>
              <a:rPr lang="en-US" altLang="zh-CN" sz="2000" dirty="0">
                <a:latin typeface="Arial" panose="020B0604020202020204" pitchFamily="34" charset="0"/>
                <a:cs typeface="Arial" panose="020B0604020202020204" pitchFamily="34" charset="0"/>
              </a:rPr>
              <a:t>tuning of </a:t>
            </a:r>
            <a:r>
              <a:rPr lang="en-US" altLang="zh-CN" sz="2000" dirty="0" err="1" smtClean="0">
                <a:latin typeface="Arial" panose="020B0604020202020204" pitchFamily="34" charset="0"/>
                <a:cs typeface="Arial" panose="020B0604020202020204" pitchFamily="34" charset="0"/>
              </a:rPr>
              <a:t>undo_retention</a:t>
            </a:r>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Auto </a:t>
            </a:r>
            <a:r>
              <a:rPr lang="en-US" altLang="zh-CN" sz="2000" dirty="0" err="1" smtClean="0">
                <a:latin typeface="Arial" panose="020B0604020202020204" pitchFamily="34" charset="0"/>
                <a:cs typeface="Arial" panose="020B0604020202020204" pitchFamily="34" charset="0"/>
              </a:rPr>
              <a:t>Hugepage</a:t>
            </a:r>
            <a:r>
              <a:rPr lang="zh-CN" altLang="en-US" sz="2000" dirty="0" smtClean="0">
                <a:latin typeface="Arial" panose="020B0604020202020204" pitchFamily="34" charset="0"/>
                <a:cs typeface="Arial" panose="020B0604020202020204" pitchFamily="34" charset="0"/>
              </a:rPr>
              <a:t>（</a:t>
            </a:r>
            <a:r>
              <a:rPr lang="en-US" altLang="zh-CN" sz="2000" dirty="0" smtClean="0">
                <a:latin typeface="Arial" panose="020B0604020202020204" pitchFamily="34" charset="0"/>
                <a:cs typeface="Arial" panose="020B0604020202020204" pitchFamily="34" charset="0"/>
              </a:rPr>
              <a:t>large pages</a:t>
            </a:r>
            <a:r>
              <a:rPr lang="zh-CN" altLang="en-US" sz="2000" dirty="0" smtClean="0">
                <a:latin typeface="Arial" panose="020B0604020202020204" pitchFamily="34" charset="0"/>
                <a:cs typeface="Arial" panose="020B0604020202020204" pitchFamily="34" charset="0"/>
              </a:rPr>
              <a:t>）</a:t>
            </a:r>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Auto Temporary </a:t>
            </a:r>
            <a:r>
              <a:rPr lang="en-US" altLang="zh-CN" sz="2000" dirty="0" err="1" smtClean="0">
                <a:latin typeface="Arial" panose="020B0604020202020204" pitchFamily="34" charset="0"/>
                <a:cs typeface="Arial" panose="020B0604020202020204" pitchFamily="34" charset="0"/>
              </a:rPr>
              <a:t>Tablespace</a:t>
            </a:r>
            <a:r>
              <a:rPr lang="en-US" altLang="zh-CN" sz="2000" dirty="0" smtClean="0">
                <a:latin typeface="Arial" panose="020B0604020202020204" pitchFamily="34" charset="0"/>
                <a:cs typeface="Arial" panose="020B0604020202020204" pitchFamily="34" charset="0"/>
              </a:rPr>
              <a:t> Shrink  </a:t>
            </a:r>
            <a:r>
              <a:rPr lang="en-US" altLang="zh-CN" sz="2000" b="1" dirty="0" smtClean="0">
                <a:solidFill>
                  <a:srgbClr val="FF0000"/>
                </a:solidFill>
                <a:latin typeface="Arial" panose="020B0604020202020204" pitchFamily="34" charset="0"/>
                <a:cs typeface="Arial" panose="020B0604020202020204" pitchFamily="34" charset="0"/>
              </a:rPr>
              <a:t>21c</a:t>
            </a:r>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Auto </a:t>
            </a:r>
            <a:r>
              <a:rPr lang="en-US" altLang="zh-CN" sz="2000" dirty="0">
                <a:latin typeface="Arial" panose="020B0604020202020204" pitchFamily="34" charset="0"/>
                <a:cs typeface="Arial" panose="020B0604020202020204" pitchFamily="34" charset="0"/>
              </a:rPr>
              <a:t>Undo </a:t>
            </a:r>
            <a:r>
              <a:rPr lang="en-US" altLang="zh-CN" sz="2000" dirty="0" err="1">
                <a:latin typeface="Arial" panose="020B0604020202020204" pitchFamily="34" charset="0"/>
                <a:cs typeface="Arial" panose="020B0604020202020204" pitchFamily="34" charset="0"/>
              </a:rPr>
              <a:t>Tablespace</a:t>
            </a: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Shrink </a:t>
            </a:r>
            <a:r>
              <a:rPr lang="en-US" altLang="zh-CN" sz="2000" b="1" dirty="0" smtClean="0">
                <a:solidFill>
                  <a:srgbClr val="FF0000"/>
                </a:solidFill>
                <a:latin typeface="Arial" panose="020B0604020202020204" pitchFamily="34" charset="0"/>
                <a:cs typeface="Arial" panose="020B0604020202020204" pitchFamily="34" charset="0"/>
              </a:rPr>
              <a:t>21c</a:t>
            </a:r>
          </a:p>
          <a:p>
            <a:r>
              <a:rPr lang="en-US" altLang="zh-CN" sz="2000" dirty="0" smtClean="0">
                <a:latin typeface="Arial" panose="020B0604020202020204" pitchFamily="34" charset="0"/>
                <a:cs typeface="Arial" panose="020B0604020202020204" pitchFamily="34" charset="0"/>
              </a:rPr>
              <a:t>Automatic root.sh script execution during install</a:t>
            </a:r>
          </a:p>
          <a:p>
            <a:r>
              <a:rPr lang="en-US" altLang="zh-CN" sz="2000" dirty="0">
                <a:latin typeface="Arial" panose="020B0604020202020204" pitchFamily="34" charset="0"/>
                <a:cs typeface="Arial" panose="020B0604020202020204" pitchFamily="34" charset="0"/>
              </a:rPr>
              <a:t>Dynamic Services Fallback Option (</a:t>
            </a:r>
            <a:r>
              <a:rPr lang="en-US" altLang="zh-CN" sz="2000" dirty="0" smtClean="0">
                <a:latin typeface="Arial" panose="020B0604020202020204" pitchFamily="34" charset="0"/>
                <a:cs typeface="Arial" panose="020B0604020202020204" pitchFamily="34" charset="0"/>
              </a:rPr>
              <a:t>19c)</a:t>
            </a:r>
            <a:endParaRPr lang="en-US" altLang="zh-CN" sz="2000" dirty="0">
              <a:latin typeface="Arial" panose="020B0604020202020204" pitchFamily="34" charset="0"/>
              <a:cs typeface="Arial" panose="020B0604020202020204" pitchFamily="34" charset="0"/>
            </a:endParaRPr>
          </a:p>
          <a:p>
            <a:pPr lvl="1"/>
            <a:r>
              <a:rPr lang="en-US" altLang="zh-CN" sz="2000" dirty="0" err="1">
                <a:latin typeface="华文宋体" panose="02010600040101010101" pitchFamily="2" charset="-122"/>
                <a:ea typeface="华文宋体" panose="02010600040101010101" pitchFamily="2" charset="-122"/>
              </a:rPr>
              <a:t>srvctl</a:t>
            </a:r>
            <a:r>
              <a:rPr lang="en-US" altLang="zh-CN" sz="2000" dirty="0">
                <a:latin typeface="华文宋体" panose="02010600040101010101" pitchFamily="2" charset="-122"/>
                <a:ea typeface="华文宋体" panose="02010600040101010101" pitchFamily="2" charset="-122"/>
              </a:rPr>
              <a:t> add service -</a:t>
            </a:r>
            <a:r>
              <a:rPr lang="en-US" altLang="zh-CN" sz="2000" dirty="0" err="1">
                <a:latin typeface="华文宋体" panose="02010600040101010101" pitchFamily="2" charset="-122"/>
                <a:ea typeface="华文宋体" panose="02010600040101010101" pitchFamily="2" charset="-122"/>
              </a:rPr>
              <a:t>db</a:t>
            </a:r>
            <a:r>
              <a:rPr lang="en-US" altLang="zh-CN" sz="2000" dirty="0">
                <a:latin typeface="华文宋体" panose="02010600040101010101" pitchFamily="2" charset="-122"/>
                <a:ea typeface="华文宋体" panose="02010600040101010101" pitchFamily="2" charset="-122"/>
              </a:rPr>
              <a:t> </a:t>
            </a:r>
            <a:r>
              <a:rPr lang="en-US" altLang="zh-CN" sz="2000" dirty="0" err="1">
                <a:latin typeface="华文宋体" panose="02010600040101010101" pitchFamily="2" charset="-122"/>
                <a:ea typeface="华文宋体" panose="02010600040101010101" pitchFamily="2" charset="-122"/>
              </a:rPr>
              <a:t>cdb</a:t>
            </a:r>
            <a:r>
              <a:rPr lang="en-US" altLang="zh-CN" sz="2000" dirty="0">
                <a:latin typeface="华文宋体" panose="02010600040101010101" pitchFamily="2" charset="-122"/>
                <a:ea typeface="华文宋体" panose="02010600040101010101" pitchFamily="2" charset="-122"/>
              </a:rPr>
              <a:t> -</a:t>
            </a:r>
            <a:r>
              <a:rPr lang="en-US" altLang="zh-CN" sz="2000" dirty="0" err="1">
                <a:latin typeface="华文宋体" panose="02010600040101010101" pitchFamily="2" charset="-122"/>
                <a:ea typeface="华文宋体" panose="02010600040101010101" pitchFamily="2" charset="-122"/>
              </a:rPr>
              <a:t>pdb</a:t>
            </a:r>
            <a:r>
              <a:rPr lang="en-US" altLang="zh-CN" sz="2000" dirty="0">
                <a:latin typeface="华文宋体" panose="02010600040101010101" pitchFamily="2" charset="-122"/>
                <a:ea typeface="华文宋体" panose="02010600040101010101" pitchFamily="2" charset="-122"/>
              </a:rPr>
              <a:t> </a:t>
            </a:r>
            <a:r>
              <a:rPr lang="en-US" altLang="zh-CN" sz="2000" dirty="0" err="1">
                <a:latin typeface="华文宋体" panose="02010600040101010101" pitchFamily="2" charset="-122"/>
                <a:ea typeface="华文宋体" panose="02010600040101010101" pitchFamily="2" charset="-122"/>
              </a:rPr>
              <a:t>acs</a:t>
            </a:r>
            <a:r>
              <a:rPr lang="en-US" altLang="zh-CN" sz="2000" dirty="0">
                <a:latin typeface="华文宋体" panose="02010600040101010101" pitchFamily="2" charset="-122"/>
                <a:ea typeface="华文宋体" panose="02010600040101010101" pitchFamily="2" charset="-122"/>
              </a:rPr>
              <a:t> -service serv19c -preferred cdb1 -available cdb2 </a:t>
            </a:r>
            <a:r>
              <a:rPr lang="en-US" altLang="zh-CN" sz="2000" dirty="0">
                <a:solidFill>
                  <a:srgbClr val="FF0000"/>
                </a:solidFill>
                <a:latin typeface="华文宋体" panose="02010600040101010101" pitchFamily="2" charset="-122"/>
                <a:ea typeface="华文宋体" panose="02010600040101010101" pitchFamily="2" charset="-122"/>
              </a:rPr>
              <a:t>-failback YES</a:t>
            </a:r>
          </a:p>
          <a:p>
            <a:endParaRPr lang="en-US" altLang="zh-CN" sz="2000" dirty="0">
              <a:latin typeface="Arial" panose="020B0604020202020204" pitchFamily="34" charset="0"/>
              <a:cs typeface="Arial" panose="020B0604020202020204" pitchFamily="34" charset="0"/>
            </a:endParaRPr>
          </a:p>
          <a:p>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E4F376F3-DBFC-4EA6-8A6A-A06A14708E16}" type="slidenum">
              <a:rPr lang="zh-CN" altLang="en-US" smtClean="0"/>
              <a:t>8</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996514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Automatic upgrade</a:t>
            </a:r>
            <a:endParaRPr lang="zh-CN" altLang="en-US" dirty="0"/>
          </a:p>
        </p:txBody>
      </p:sp>
      <p:sp>
        <p:nvSpPr>
          <p:cNvPr id="3" name="内容占位符 2"/>
          <p:cNvSpPr>
            <a:spLocks noGrp="1"/>
          </p:cNvSpPr>
          <p:nvPr>
            <p:ph idx="1"/>
          </p:nvPr>
        </p:nvSpPr>
        <p:spPr>
          <a:xfrm>
            <a:off x="711452" y="1637672"/>
            <a:ext cx="5490172" cy="4256244"/>
          </a:xfrm>
        </p:spPr>
        <p:txBody>
          <a:bodyPr>
            <a:normAutofit fontScale="32500" lnSpcReduction="20000"/>
          </a:bodyPr>
          <a:lstStyle/>
          <a:p>
            <a:pPr>
              <a:lnSpc>
                <a:spcPct val="120000"/>
              </a:lnSpc>
            </a:pPr>
            <a:r>
              <a:rPr lang="en-US" altLang="zh-CN" sz="5500" b="1" dirty="0" err="1">
                <a:latin typeface="Arial" panose="020B0604020202020204" pitchFamily="34" charset="0"/>
                <a:cs typeface="Arial" panose="020B0604020202020204" pitchFamily="34" charset="0"/>
              </a:rPr>
              <a:t>autoupgrade</a:t>
            </a:r>
            <a:r>
              <a:rPr lang="zh-CN" altLang="en-US" sz="5500" b="1" dirty="0">
                <a:latin typeface="Arial" panose="020B0604020202020204" pitchFamily="34" charset="0"/>
                <a:cs typeface="Arial" panose="020B0604020202020204" pitchFamily="34" charset="0"/>
              </a:rPr>
              <a:t>工具的想法是对多个数据库运行预检查，修复 </a:t>
            </a:r>
            <a:r>
              <a:rPr lang="en-US" altLang="zh-CN" sz="5500" b="1" dirty="0">
                <a:latin typeface="Arial" panose="020B0604020202020204" pitchFamily="34" charset="0"/>
                <a:cs typeface="Arial" panose="020B0604020202020204" pitchFamily="34" charset="0"/>
              </a:rPr>
              <a:t>99% </a:t>
            </a:r>
            <a:r>
              <a:rPr lang="zh-CN" altLang="en-US" sz="5500" b="1" dirty="0">
                <a:latin typeface="Arial" panose="020B0604020202020204" pitchFamily="34" charset="0"/>
                <a:cs typeface="Arial" panose="020B0604020202020204" pitchFamily="34" charset="0"/>
              </a:rPr>
              <a:t>的潜在问题，设置还原点以防出现问题 </a:t>
            </a:r>
            <a:r>
              <a:rPr lang="en-US" altLang="zh-CN" sz="5500" b="1" dirty="0">
                <a:latin typeface="Arial" panose="020B0604020202020204" pitchFamily="34" charset="0"/>
                <a:cs typeface="Arial" panose="020B0604020202020204" pitchFamily="34" charset="0"/>
              </a:rPr>
              <a:t>- </a:t>
            </a:r>
            <a:r>
              <a:rPr lang="zh-CN" altLang="en-US" sz="5500" b="1" dirty="0">
                <a:latin typeface="Arial" panose="020B0604020202020204" pitchFamily="34" charset="0"/>
                <a:cs typeface="Arial" panose="020B0604020202020204" pitchFamily="34" charset="0"/>
              </a:rPr>
              <a:t>然后升级您的数据库。当然，还要进行升级后、重新编译和时区调整。 </a:t>
            </a:r>
            <a:endParaRPr lang="en-US" altLang="zh-CN" sz="5500" b="1" dirty="0" smtClean="0">
              <a:latin typeface="Arial" panose="020B0604020202020204" pitchFamily="34" charset="0"/>
              <a:cs typeface="Arial" panose="020B0604020202020204" pitchFamily="34" charset="0"/>
            </a:endParaRPr>
          </a:p>
          <a:p>
            <a:endParaRPr lang="en-US" altLang="zh-CN" sz="5500" b="1" dirty="0">
              <a:latin typeface="Arial" panose="020B0604020202020204" pitchFamily="34" charset="0"/>
              <a:cs typeface="Arial" panose="020B0604020202020204" pitchFamily="34" charset="0"/>
            </a:endParaRPr>
          </a:p>
          <a:p>
            <a:r>
              <a:rPr lang="en-US" altLang="zh-CN" sz="5500" b="1" dirty="0" smtClean="0">
                <a:latin typeface="Arial" panose="020B0604020202020204" pitchFamily="34" charset="0"/>
                <a:cs typeface="Arial" panose="020B0604020202020204" pitchFamily="34" charset="0"/>
              </a:rPr>
              <a:t>autoupgrade.jar (</a:t>
            </a:r>
            <a:r>
              <a:rPr lang="en-US" altLang="zh-CN" sz="5500" dirty="0" smtClean="0">
                <a:latin typeface="Arial" panose="020B0604020202020204" pitchFamily="34" charset="0"/>
                <a:cs typeface="Arial" panose="020B0604020202020204" pitchFamily="34" charset="0"/>
              </a:rPr>
              <a:t>MOS </a:t>
            </a:r>
            <a:r>
              <a:rPr lang="en-US" altLang="zh-CN" sz="5500" dirty="0">
                <a:latin typeface="Arial" panose="020B0604020202020204" pitchFamily="34" charset="0"/>
                <a:cs typeface="Arial" panose="020B0604020202020204" pitchFamily="34" charset="0"/>
              </a:rPr>
              <a:t>Note:</a:t>
            </a:r>
            <a:r>
              <a:rPr lang="en-US" altLang="zh-CN" sz="5500" b="1" i="1" dirty="0">
                <a:latin typeface="Arial" panose="020B0604020202020204" pitchFamily="34" charset="0"/>
                <a:cs typeface="Arial" panose="020B0604020202020204" pitchFamily="34" charset="0"/>
              </a:rPr>
              <a:t> </a:t>
            </a:r>
            <a:r>
              <a:rPr lang="en-US" altLang="zh-CN" sz="5500" b="1" i="1" dirty="0" smtClean="0">
                <a:latin typeface="Arial" panose="020B0604020202020204" pitchFamily="34" charset="0"/>
                <a:cs typeface="Arial" panose="020B0604020202020204" pitchFamily="34" charset="0"/>
              </a:rPr>
              <a:t>2485457.1)</a:t>
            </a:r>
          </a:p>
          <a:p>
            <a:endParaRPr lang="en-US" altLang="zh-CN" sz="5500" b="1" i="1" dirty="0">
              <a:latin typeface="Arial" panose="020B0604020202020204" pitchFamily="34" charset="0"/>
              <a:cs typeface="Arial" panose="020B0604020202020204" pitchFamily="34" charset="0"/>
            </a:endParaRPr>
          </a:p>
          <a:p>
            <a:r>
              <a:rPr lang="en-US" altLang="zh-CN" sz="5500" b="1" i="1" dirty="0" smtClean="0">
                <a:latin typeface="Arial" panose="020B0604020202020204" pitchFamily="34" charset="0"/>
                <a:cs typeface="Arial" panose="020B0604020202020204" pitchFamily="34" charset="0"/>
              </a:rPr>
              <a:t>Java  8</a:t>
            </a:r>
          </a:p>
          <a:p>
            <a:endParaRPr lang="en-US" altLang="zh-CN" sz="5500" b="1" i="1" dirty="0">
              <a:latin typeface="Arial" panose="020B0604020202020204" pitchFamily="34" charset="0"/>
              <a:cs typeface="Arial" panose="020B0604020202020204" pitchFamily="34" charset="0"/>
            </a:endParaRPr>
          </a:p>
          <a:p>
            <a:r>
              <a:rPr lang="en-US" altLang="zh-CN" sz="5500" dirty="0" err="1">
                <a:latin typeface="Arial" panose="020B0604020202020204" pitchFamily="34" charset="0"/>
                <a:cs typeface="Arial" panose="020B0604020202020204" pitchFamily="34" charset="0"/>
              </a:rPr>
              <a:t>AutoUpgrade</a:t>
            </a:r>
            <a:r>
              <a:rPr lang="zh-CN" altLang="en-US" sz="5500" dirty="0">
                <a:latin typeface="Arial" panose="020B0604020202020204" pitchFamily="34" charset="0"/>
                <a:cs typeface="Arial" panose="020B0604020202020204" pitchFamily="34" charset="0"/>
              </a:rPr>
              <a:t>选择的</a:t>
            </a:r>
            <a:r>
              <a:rPr lang="zh-CN" altLang="en-US" sz="5500" b="1" dirty="0">
                <a:latin typeface="Arial" panose="020B0604020202020204" pitchFamily="34" charset="0"/>
                <a:cs typeface="Arial" panose="020B0604020202020204" pitchFamily="34" charset="0"/>
              </a:rPr>
              <a:t>处理模式</a:t>
            </a:r>
            <a:r>
              <a:rPr lang="zh-CN" altLang="en-US" sz="5500" dirty="0">
                <a:latin typeface="Arial" panose="020B0604020202020204" pitchFamily="34" charset="0"/>
                <a:cs typeface="Arial" panose="020B0604020202020204" pitchFamily="34" charset="0"/>
              </a:rPr>
              <a:t>定义：</a:t>
            </a:r>
            <a:r>
              <a:rPr lang="en-US" altLang="zh-CN" sz="5500" b="1" dirty="0">
                <a:latin typeface="Arial" panose="020B0604020202020204" pitchFamily="34" charset="0"/>
                <a:cs typeface="Arial" panose="020B0604020202020204" pitchFamily="34" charset="0"/>
              </a:rPr>
              <a:t>Analyze</a:t>
            </a:r>
            <a:r>
              <a:rPr lang="zh-CN" altLang="en-US" sz="5500" dirty="0">
                <a:latin typeface="Arial" panose="020B0604020202020204" pitchFamily="34" charset="0"/>
                <a:cs typeface="Arial" panose="020B0604020202020204" pitchFamily="34" charset="0"/>
              </a:rPr>
              <a:t>，</a:t>
            </a:r>
            <a:r>
              <a:rPr lang="en-US" altLang="zh-CN" sz="5500" b="1" dirty="0" err="1">
                <a:latin typeface="Arial" panose="020B0604020202020204" pitchFamily="34" charset="0"/>
                <a:cs typeface="Arial" panose="020B0604020202020204" pitchFamily="34" charset="0"/>
              </a:rPr>
              <a:t>Fixups</a:t>
            </a:r>
            <a:r>
              <a:rPr lang="zh-CN" altLang="en-US" sz="5500" dirty="0">
                <a:latin typeface="Arial" panose="020B0604020202020204" pitchFamily="34" charset="0"/>
                <a:cs typeface="Arial" panose="020B0604020202020204" pitchFamily="34" charset="0"/>
              </a:rPr>
              <a:t>，</a:t>
            </a:r>
            <a:r>
              <a:rPr lang="en-US" altLang="zh-CN" sz="5500" b="1" dirty="0">
                <a:latin typeface="Arial" panose="020B0604020202020204" pitchFamily="34" charset="0"/>
                <a:cs typeface="Arial" panose="020B0604020202020204" pitchFamily="34" charset="0"/>
              </a:rPr>
              <a:t>Deploy</a:t>
            </a:r>
            <a:r>
              <a:rPr lang="en-US" altLang="zh-CN" sz="5500" dirty="0">
                <a:latin typeface="Arial" panose="020B0604020202020204" pitchFamily="34" charset="0"/>
                <a:cs typeface="Arial" panose="020B0604020202020204" pitchFamily="34" charset="0"/>
              </a:rPr>
              <a:t> and </a:t>
            </a:r>
            <a:r>
              <a:rPr lang="en-US" altLang="zh-CN" sz="5500" b="1" dirty="0" smtClean="0">
                <a:latin typeface="Arial" panose="020B0604020202020204" pitchFamily="34" charset="0"/>
                <a:cs typeface="Arial" panose="020B0604020202020204" pitchFamily="34" charset="0"/>
              </a:rPr>
              <a:t>Upgrade</a:t>
            </a:r>
            <a:endParaRPr lang="en-US" altLang="zh-CN" sz="5500" dirty="0">
              <a:latin typeface="Arial" panose="020B0604020202020204" pitchFamily="34" charset="0"/>
              <a:cs typeface="Arial" panose="020B0604020202020204" pitchFamily="34" charset="0"/>
            </a:endParaRPr>
          </a:p>
          <a:p>
            <a:endParaRPr lang="en-US" altLang="zh-CN" sz="5500" dirty="0" smtClean="0">
              <a:latin typeface="Arial" panose="020B0604020202020204" pitchFamily="34" charset="0"/>
              <a:cs typeface="Arial" panose="020B0604020202020204" pitchFamily="34" charset="0"/>
            </a:endParaRPr>
          </a:p>
          <a:p>
            <a:r>
              <a:rPr lang="en-US" altLang="zh-CN" sz="5500" dirty="0" smtClean="0">
                <a:latin typeface="Arial" panose="020B0604020202020204" pitchFamily="34" charset="0"/>
                <a:cs typeface="Arial" panose="020B0604020202020204" pitchFamily="34" charset="0"/>
              </a:rPr>
              <a:t>Convert </a:t>
            </a:r>
            <a:r>
              <a:rPr lang="en-US" altLang="zh-CN" sz="5500" dirty="0">
                <a:latin typeface="Arial" panose="020B0604020202020204" pitchFamily="34" charset="0"/>
                <a:cs typeface="Arial" panose="020B0604020202020204" pitchFamily="34" charset="0"/>
              </a:rPr>
              <a:t>Non-CDB to PDB</a:t>
            </a:r>
            <a:endParaRPr lang="en-US" altLang="zh-CN" sz="5500" b="1" dirty="0">
              <a:latin typeface="Arial" panose="020B0604020202020204" pitchFamily="34" charset="0"/>
              <a:cs typeface="Arial" panose="020B0604020202020204" pitchFamily="34" charset="0"/>
            </a:endParaRPr>
          </a:p>
          <a:p>
            <a:pPr marL="0" indent="0">
              <a:buNone/>
            </a:pPr>
            <a:endParaRPr lang="en-US" altLang="zh-CN" dirty="0" smtClean="0"/>
          </a:p>
        </p:txBody>
      </p:sp>
      <p:pic>
        <p:nvPicPr>
          <p:cNvPr id="1026" name="Picture 2" descr="自动升级工作流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692" y="1794930"/>
            <a:ext cx="6087308" cy="3256903"/>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E4F376F3-DBFC-4EA6-8A6A-A06A14708E16}" type="slidenum">
              <a:rPr lang="zh-CN" altLang="en-US" smtClean="0"/>
              <a:t>9</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71365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6571</TotalTime>
  <Words>3632</Words>
  <Application>Microsoft Office PowerPoint</Application>
  <PresentationFormat>宽屏</PresentationFormat>
  <Paragraphs>689</Paragraphs>
  <Slides>56</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56</vt:i4>
      </vt:variant>
    </vt:vector>
  </HeadingPairs>
  <TitlesOfParts>
    <vt:vector size="72" baseType="lpstr">
      <vt:lpstr>-apple-system</vt:lpstr>
      <vt:lpstr>Arial Unicode MS</vt:lpstr>
      <vt:lpstr>Lao UI</vt:lpstr>
      <vt:lpstr>SFMono-Regular</vt:lpstr>
      <vt:lpstr>黑体</vt:lpstr>
      <vt:lpstr>华文仿宋</vt:lpstr>
      <vt:lpstr>华文行楷</vt:lpstr>
      <vt:lpstr>华文宋体</vt:lpstr>
      <vt:lpstr>宋体</vt:lpstr>
      <vt:lpstr>微软雅黑</vt:lpstr>
      <vt:lpstr>Arial</vt:lpstr>
      <vt:lpstr>Calibri</vt:lpstr>
      <vt:lpstr>Calibri Light</vt:lpstr>
      <vt:lpstr>Helvetica</vt:lpstr>
      <vt:lpstr>Wingdings</vt:lpstr>
      <vt:lpstr>Office 主题</vt:lpstr>
      <vt:lpstr>PowerPoint 演示文稿</vt:lpstr>
      <vt:lpstr>PowerPoint 演示文稿</vt:lpstr>
      <vt:lpstr>Agenda and Topics</vt:lpstr>
      <vt:lpstr>History of Oracle Database Versions</vt:lpstr>
      <vt:lpstr>Automatic features history</vt:lpstr>
      <vt:lpstr>Initialization Parameters</vt:lpstr>
      <vt:lpstr>Version difference</vt:lpstr>
      <vt:lpstr>Automatic Configuration</vt:lpstr>
      <vt:lpstr>Automatic upgrade</vt:lpstr>
      <vt:lpstr>Automatic Workload Repository ( AWR ) </vt:lpstr>
      <vt:lpstr>AWR  remote snapshots</vt:lpstr>
      <vt:lpstr>Automatic Partitioning </vt:lpstr>
      <vt:lpstr>Information Lifecycle Management (ILM) </vt:lpstr>
      <vt:lpstr>Privilege usage capture</vt:lpstr>
      <vt:lpstr>Privilege usage capture</vt:lpstr>
      <vt:lpstr>Privilege usage capture</vt:lpstr>
      <vt:lpstr>Monitoring index usage </vt:lpstr>
      <vt:lpstr>Monitoring index usage </vt:lpstr>
      <vt:lpstr>Monitoring index usage </vt:lpstr>
      <vt:lpstr>Monitoring index usage </vt:lpstr>
      <vt:lpstr>Monitoring index usage </vt:lpstr>
      <vt:lpstr>Monitoring index usage </vt:lpstr>
      <vt:lpstr>Flex  ASM</vt:lpstr>
      <vt:lpstr> Automatic Storage Management （ASM）</vt:lpstr>
      <vt:lpstr>Automatic Block Repair</vt:lpstr>
      <vt:lpstr>Evolution of Data Guard</vt:lpstr>
      <vt:lpstr>Controlfile Autobackup </vt:lpstr>
      <vt:lpstr>Automatic Diagnostic Repository (ADR)</vt:lpstr>
      <vt:lpstr>Automatic Optimizer Statistics </vt:lpstr>
      <vt:lpstr>STATS ADVISOR RULES</vt:lpstr>
      <vt:lpstr>Automatic Optimizer Statistics </vt:lpstr>
      <vt:lpstr>Automatic Optimizer Statistics </vt:lpstr>
      <vt:lpstr>Automatic SQL plan management </vt:lpstr>
      <vt:lpstr>SPM 自动捕获VS自动 SPM </vt:lpstr>
      <vt:lpstr>Automatic SQL Tuning Set</vt:lpstr>
      <vt:lpstr>Automatic SQL Quarantine</vt:lpstr>
      <vt:lpstr>Automatic SQL Quarantine</vt:lpstr>
      <vt:lpstr>Automatic SQL Quarantine</vt:lpstr>
      <vt:lpstr>Automatic SQL Quarantine</vt:lpstr>
      <vt:lpstr>Automatic SQL Quarantine</vt:lpstr>
      <vt:lpstr>Automatic SQL Quarantine</vt:lpstr>
      <vt:lpstr>Automatic SQL Quarantine</vt:lpstr>
      <vt:lpstr>Automatic Materialized Views</vt:lpstr>
      <vt:lpstr>Automatic Sequence Dynamic Cache Resizing</vt:lpstr>
      <vt:lpstr>Automatic In Memory</vt:lpstr>
      <vt:lpstr>Automatic In Memory</vt:lpstr>
      <vt:lpstr>Automatic deadlock resolution</vt:lpstr>
      <vt:lpstr>Automatic deadlock resolution</vt:lpstr>
      <vt:lpstr>Automatic deadlock resolution</vt:lpstr>
      <vt:lpstr>Autonomous Health Framework</vt:lpstr>
      <vt:lpstr>Autonomous Health Framework</vt:lpstr>
      <vt:lpstr>小结</vt:lpstr>
      <vt:lpstr>Licensing Information</vt:lpstr>
      <vt:lpstr>Autonomous database</vt:lpstr>
      <vt:lpstr>Evolution of the DBA</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weejar zhang</dc:creator>
  <cp:lastModifiedBy>weejar zhang</cp:lastModifiedBy>
  <cp:revision>325</cp:revision>
  <dcterms:created xsi:type="dcterms:W3CDTF">2021-10-09T12:03:58Z</dcterms:created>
  <dcterms:modified xsi:type="dcterms:W3CDTF">2021-12-21T02:56:21Z</dcterms:modified>
</cp:coreProperties>
</file>